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78" r:id="rId2"/>
    <p:sldId id="722" r:id="rId3"/>
    <p:sldId id="730" r:id="rId4"/>
    <p:sldId id="731" r:id="rId5"/>
    <p:sldId id="711" r:id="rId6"/>
    <p:sldId id="724" r:id="rId7"/>
    <p:sldId id="712" r:id="rId8"/>
    <p:sldId id="725" r:id="rId9"/>
    <p:sldId id="728" r:id="rId10"/>
    <p:sldId id="713" r:id="rId11"/>
    <p:sldId id="714" r:id="rId12"/>
    <p:sldId id="726" r:id="rId13"/>
    <p:sldId id="718" r:id="rId14"/>
    <p:sldId id="716" r:id="rId15"/>
    <p:sldId id="721" r:id="rId16"/>
    <p:sldId id="727" r:id="rId17"/>
  </p:sldIdLst>
  <p:sldSz cx="9144000" cy="6858000" type="screen4x3"/>
  <p:notesSz cx="7099300" cy="102346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chemeClr val="bg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A3FF"/>
    <a:srgbClr val="6892FC"/>
    <a:srgbClr val="FFCCCC"/>
    <a:srgbClr val="CCFFFF"/>
    <a:srgbClr val="F5FFD9"/>
    <a:srgbClr val="FF0000"/>
    <a:srgbClr val="0000CC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7" autoAdjust="0"/>
    <p:restoredTop sz="94673" autoAdjust="0"/>
  </p:normalViewPr>
  <p:slideViewPr>
    <p:cSldViewPr>
      <p:cViewPr varScale="1">
        <p:scale>
          <a:sx n="71" d="100"/>
          <a:sy n="71" d="100"/>
        </p:scale>
        <p:origin x="896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27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25" tIns="49512" rIns="99025" bIns="49512" numCol="1" anchor="t" anchorCtr="0" compatLnSpc="1">
            <a:prstTxWarp prst="textNoShape">
              <a:avLst/>
            </a:prstTxWarp>
          </a:bodyPr>
          <a:lstStyle>
            <a:lvl1pPr defTabSz="990600" eaLnBrk="0" hangingPunct="0">
              <a:defRPr sz="1300" b="0">
                <a:cs typeface="+mn-cs"/>
              </a:defRPr>
            </a:lvl1pPr>
          </a:lstStyle>
          <a:p>
            <a:pPr>
              <a:defRPr/>
            </a:pPr>
            <a:r>
              <a:rPr lang="ru-RU"/>
              <a:t>IPME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25" tIns="49512" rIns="99025" bIns="49512" numCol="1" anchor="t" anchorCtr="0" compatLnSpc="1">
            <a:prstTxWarp prst="textNoShape">
              <a:avLst/>
            </a:prstTxWarp>
          </a:bodyPr>
          <a:lstStyle>
            <a:lvl1pPr algn="r" defTabSz="990600" eaLnBrk="0" hangingPunct="0">
              <a:defRPr sz="1300" b="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25" tIns="49512" rIns="99025" bIns="49512" numCol="1" anchor="b" anchorCtr="0" compatLnSpc="1">
            <a:prstTxWarp prst="textNoShape">
              <a:avLst/>
            </a:prstTxWarp>
          </a:bodyPr>
          <a:lstStyle>
            <a:lvl1pPr defTabSz="990600" eaLnBrk="0" hangingPunct="0">
              <a:defRPr sz="1300" b="0">
                <a:cs typeface="+mn-cs"/>
              </a:defRPr>
            </a:lvl1pPr>
          </a:lstStyle>
          <a:p>
            <a:pPr>
              <a:defRPr/>
            </a:pPr>
            <a:r>
              <a:rPr lang="ru-RU"/>
              <a:t>21st IASTED International Conference MIC 2001, Feb.18-21, 2002 Innsbruck, Austria</a:t>
            </a: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25" tIns="49512" rIns="99025" bIns="49512" numCol="1" anchor="b" anchorCtr="0" compatLnSpc="1">
            <a:prstTxWarp prst="textNoShape">
              <a:avLst/>
            </a:prstTxWarp>
          </a:bodyPr>
          <a:lstStyle>
            <a:lvl1pPr algn="r" defTabSz="990600" eaLnBrk="0" hangingPunct="0">
              <a:defRPr sz="1300" b="0">
                <a:cs typeface="+mn-cs"/>
              </a:defRPr>
            </a:lvl1pPr>
          </a:lstStyle>
          <a:p>
            <a:pPr>
              <a:defRPr/>
            </a:pPr>
            <a:fld id="{3615E91F-A426-4980-9CA2-13CD3FCB68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25" tIns="49512" rIns="99025" bIns="49512" numCol="1" anchor="t" anchorCtr="0" compatLnSpc="1">
            <a:prstTxWarp prst="textNoShape">
              <a:avLst/>
            </a:prstTxWarp>
          </a:bodyPr>
          <a:lstStyle>
            <a:lvl1pPr defTabSz="990600" eaLnBrk="0" hangingPunct="0">
              <a:defRPr sz="1300" b="0">
                <a:cs typeface="+mn-cs"/>
              </a:defRPr>
            </a:lvl1pPr>
          </a:lstStyle>
          <a:p>
            <a:pPr>
              <a:defRPr/>
            </a:pPr>
            <a:r>
              <a:rPr lang="ru-RU"/>
              <a:t>IPME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25" tIns="49512" rIns="99025" bIns="49512" numCol="1" anchor="t" anchorCtr="0" compatLnSpc="1">
            <a:prstTxWarp prst="textNoShape">
              <a:avLst/>
            </a:prstTxWarp>
          </a:bodyPr>
          <a:lstStyle>
            <a:lvl1pPr algn="r" defTabSz="990600" eaLnBrk="0" hangingPunct="0">
              <a:defRPr sz="1300" b="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81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0925"/>
            <a:ext cx="5207000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25" tIns="49512" rIns="99025" bIns="495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Щелчок правит 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25" tIns="49512" rIns="99025" bIns="49512" numCol="1" anchor="b" anchorCtr="0" compatLnSpc="1">
            <a:prstTxWarp prst="textNoShape">
              <a:avLst/>
            </a:prstTxWarp>
          </a:bodyPr>
          <a:lstStyle>
            <a:lvl1pPr defTabSz="990600" eaLnBrk="0" hangingPunct="0">
              <a:defRPr sz="1300" b="0">
                <a:cs typeface="+mn-cs"/>
              </a:defRPr>
            </a:lvl1pPr>
          </a:lstStyle>
          <a:p>
            <a:pPr>
              <a:defRPr/>
            </a:pPr>
            <a:r>
              <a:rPr lang="ru-RU"/>
              <a:t>21st IASTED International Conference MIC 2001, Feb.18-21, 2002 Innsbruck, Austria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25" tIns="49512" rIns="99025" bIns="49512" numCol="1" anchor="b" anchorCtr="0" compatLnSpc="1">
            <a:prstTxWarp prst="textNoShape">
              <a:avLst/>
            </a:prstTxWarp>
          </a:bodyPr>
          <a:lstStyle>
            <a:lvl1pPr algn="r" defTabSz="990600" eaLnBrk="0" hangingPunct="0">
              <a:defRPr sz="1300" b="0">
                <a:cs typeface="+mn-cs"/>
              </a:defRPr>
            </a:lvl1pPr>
          </a:lstStyle>
          <a:p>
            <a:pPr>
              <a:defRPr/>
            </a:pPr>
            <a:fld id="{52A3B873-7E80-4C6D-A221-2948C2B094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IPME</a:t>
            </a:r>
          </a:p>
        </p:txBody>
      </p:sp>
      <p:sp>
        <p:nvSpPr>
          <p:cNvPr id="21507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21st IASTED International Conference MIC 2001, Feb.18-21, 2002 Innsbruck, Austria</a:t>
            </a:r>
          </a:p>
        </p:txBody>
      </p:sp>
      <p:sp>
        <p:nvSpPr>
          <p:cNvPr id="2150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9C0156-74A1-4395-ACBE-F7570E433D20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sp>
        <p:nvSpPr>
          <p:cNvPr id="194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6512" cy="3836988"/>
          </a:xfrm>
          <a:ln/>
        </p:spPr>
      </p:sp>
      <p:sp>
        <p:nvSpPr>
          <p:cNvPr id="1946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IPME</a:t>
            </a:r>
          </a:p>
        </p:txBody>
      </p:sp>
      <p:sp>
        <p:nvSpPr>
          <p:cNvPr id="21507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21st IASTED International Conference MIC 2001, Feb.18-21, 2002 Innsbruck, Austria</a:t>
            </a:r>
          </a:p>
        </p:txBody>
      </p:sp>
      <p:sp>
        <p:nvSpPr>
          <p:cNvPr id="2150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557A47B-6CC7-445E-8D10-4F2209EC595A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sp>
        <p:nvSpPr>
          <p:cNvPr id="204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6512" cy="3836988"/>
          </a:xfrm>
          <a:ln/>
        </p:spPr>
      </p:sp>
      <p:sp>
        <p:nvSpPr>
          <p:cNvPr id="2048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IPME</a:t>
            </a:r>
          </a:p>
        </p:txBody>
      </p:sp>
      <p:sp>
        <p:nvSpPr>
          <p:cNvPr id="21507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21st IASTED International Conference MIC 2001, Feb.18-21, 2002 Innsbruck, Austria</a:t>
            </a:r>
          </a:p>
        </p:txBody>
      </p:sp>
      <p:sp>
        <p:nvSpPr>
          <p:cNvPr id="2150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557A47B-6CC7-445E-8D10-4F2209EC595A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sp>
        <p:nvSpPr>
          <p:cNvPr id="204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6512" cy="3836988"/>
          </a:xfrm>
          <a:ln/>
        </p:spPr>
      </p:sp>
      <p:sp>
        <p:nvSpPr>
          <p:cNvPr id="2048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IPME</a:t>
            </a:r>
          </a:p>
        </p:txBody>
      </p:sp>
      <p:sp>
        <p:nvSpPr>
          <p:cNvPr id="22531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21st IASTED International Conference MIC 2001, Feb.18-21, 2002 Innsbruck, Austria</a:t>
            </a:r>
          </a:p>
        </p:txBody>
      </p:sp>
      <p:sp>
        <p:nvSpPr>
          <p:cNvPr id="2253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BC95D8A-B5F4-48AB-A234-44E84A1A3DA8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sp>
        <p:nvSpPr>
          <p:cNvPr id="225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6512" cy="3836988"/>
          </a:xfrm>
          <a:ln/>
        </p:spPr>
      </p:sp>
      <p:sp>
        <p:nvSpPr>
          <p:cNvPr id="2253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IPME</a:t>
            </a:r>
          </a:p>
        </p:txBody>
      </p:sp>
      <p:sp>
        <p:nvSpPr>
          <p:cNvPr id="22531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21st IASTED International Conference MIC 2001, Feb.18-21, 2002 Innsbruck, Austria</a:t>
            </a:r>
          </a:p>
        </p:txBody>
      </p:sp>
      <p:sp>
        <p:nvSpPr>
          <p:cNvPr id="2253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51555BA-ACBB-44BC-94BE-C6022315E7FC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sp>
        <p:nvSpPr>
          <p:cNvPr id="235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6512" cy="3836988"/>
          </a:xfrm>
          <a:ln/>
        </p:spPr>
      </p:sp>
      <p:sp>
        <p:nvSpPr>
          <p:cNvPr id="2355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IPME</a:t>
            </a:r>
          </a:p>
        </p:txBody>
      </p:sp>
      <p:sp>
        <p:nvSpPr>
          <p:cNvPr id="2355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21st IASTED International Conference MIC 2001, Feb.18-21, 2002 Innsbruck, Austria</a:t>
            </a:r>
          </a:p>
        </p:txBody>
      </p:sp>
      <p:sp>
        <p:nvSpPr>
          <p:cNvPr id="2355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2C7C352-F4B8-4D08-849A-E65A93835BC7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sp>
        <p:nvSpPr>
          <p:cNvPr id="245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6512" cy="3836988"/>
          </a:xfrm>
          <a:ln/>
        </p:spPr>
      </p:sp>
      <p:sp>
        <p:nvSpPr>
          <p:cNvPr id="2458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IPME</a:t>
            </a:r>
          </a:p>
        </p:txBody>
      </p:sp>
      <p:sp>
        <p:nvSpPr>
          <p:cNvPr id="2355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21st IASTED International Conference MIC 2001, Feb.18-21, 2002 Innsbruck, Austria</a:t>
            </a:r>
          </a:p>
        </p:txBody>
      </p:sp>
      <p:sp>
        <p:nvSpPr>
          <p:cNvPr id="2355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0001E7-2223-4D5D-B504-AD2394897334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sp>
        <p:nvSpPr>
          <p:cNvPr id="256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6512" cy="3836988"/>
          </a:xfrm>
          <a:ln/>
        </p:spPr>
      </p:sp>
      <p:sp>
        <p:nvSpPr>
          <p:cNvPr id="2560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IPME</a:t>
            </a:r>
          </a:p>
        </p:txBody>
      </p:sp>
      <p:sp>
        <p:nvSpPr>
          <p:cNvPr id="2355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21st IASTED International Conference MIC 2001, Feb.18-21, 2002 Innsbruck, Austria</a:t>
            </a:r>
          </a:p>
        </p:txBody>
      </p:sp>
      <p:sp>
        <p:nvSpPr>
          <p:cNvPr id="2355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225F60-101E-48B5-84AB-C32039A0B82F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sp>
        <p:nvSpPr>
          <p:cNvPr id="266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6512" cy="3836988"/>
          </a:xfrm>
          <a:ln/>
        </p:spPr>
      </p:sp>
      <p:sp>
        <p:nvSpPr>
          <p:cNvPr id="2663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IPME</a:t>
            </a:r>
          </a:p>
        </p:txBody>
      </p:sp>
      <p:sp>
        <p:nvSpPr>
          <p:cNvPr id="24579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21st IASTED International Conference MIC 2001, Feb.18-21, 2002 Innsbruck, Austria</a:t>
            </a:r>
          </a:p>
        </p:txBody>
      </p:sp>
      <p:sp>
        <p:nvSpPr>
          <p:cNvPr id="2458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53B6915-3A51-4BB8-86E8-45612E106186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sp>
        <p:nvSpPr>
          <p:cNvPr id="276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6512" cy="3836988"/>
          </a:xfrm>
          <a:ln/>
        </p:spPr>
      </p:sp>
      <p:sp>
        <p:nvSpPr>
          <p:cNvPr id="2765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IPME</a:t>
            </a:r>
          </a:p>
        </p:txBody>
      </p:sp>
      <p:sp>
        <p:nvSpPr>
          <p:cNvPr id="26627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21st IASTED International Conference MIC 2001, Feb.18-21, 2002 Innsbruck, Austria</a:t>
            </a:r>
          </a:p>
        </p:txBody>
      </p:sp>
      <p:sp>
        <p:nvSpPr>
          <p:cNvPr id="2662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16098DF-5326-4EDF-A89A-6B9F1F3711CF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sp>
        <p:nvSpPr>
          <p:cNvPr id="286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6512" cy="3836988"/>
          </a:xfrm>
          <a:ln/>
        </p:spPr>
      </p:sp>
      <p:sp>
        <p:nvSpPr>
          <p:cNvPr id="2867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IPME</a:t>
            </a:r>
          </a:p>
        </p:txBody>
      </p:sp>
      <p:sp>
        <p:nvSpPr>
          <p:cNvPr id="26627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21st IASTED International Conference MIC 2001, Feb.18-21, 2002 Innsbruck, Austria</a:t>
            </a:r>
          </a:p>
        </p:txBody>
      </p:sp>
      <p:sp>
        <p:nvSpPr>
          <p:cNvPr id="2662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E1CD8C-437C-4D41-9C83-5EEE0D886668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sp>
        <p:nvSpPr>
          <p:cNvPr id="297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6512" cy="3836988"/>
          </a:xfrm>
          <a:ln/>
        </p:spPr>
      </p:sp>
      <p:sp>
        <p:nvSpPr>
          <p:cNvPr id="2970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IPME</a:t>
            </a:r>
          </a:p>
        </p:txBody>
      </p:sp>
      <p:sp>
        <p:nvSpPr>
          <p:cNvPr id="27651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21st IASTED International Conference MIC 2001, Feb.18-21, 2002 Innsbruck, Austria</a:t>
            </a:r>
          </a:p>
        </p:txBody>
      </p:sp>
      <p:sp>
        <p:nvSpPr>
          <p:cNvPr id="2765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BC3F175-1A94-49B4-B12C-7BD862F3F266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  <p:sp>
        <p:nvSpPr>
          <p:cNvPr id="3072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6512" cy="3836988"/>
          </a:xfrm>
          <a:ln/>
        </p:spPr>
      </p:sp>
      <p:sp>
        <p:nvSpPr>
          <p:cNvPr id="3072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IPME</a:t>
            </a:r>
          </a:p>
        </p:txBody>
      </p:sp>
      <p:sp>
        <p:nvSpPr>
          <p:cNvPr id="28675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21st IASTED International Conference MIC 2001, Feb.18-21, 2002 Innsbruck, Austria</a:t>
            </a:r>
          </a:p>
        </p:txBody>
      </p:sp>
      <p:sp>
        <p:nvSpPr>
          <p:cNvPr id="2867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8FCC5DA-24DA-4851-93D8-F30CC37A3B4E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  <p:sp>
        <p:nvSpPr>
          <p:cNvPr id="317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6512" cy="3836988"/>
          </a:xfrm>
          <a:ln/>
        </p:spPr>
      </p:sp>
      <p:sp>
        <p:nvSpPr>
          <p:cNvPr id="3175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IPME</a:t>
            </a:r>
          </a:p>
        </p:txBody>
      </p:sp>
      <p:sp>
        <p:nvSpPr>
          <p:cNvPr id="31747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21st IASTED International Conference MIC 2001, Feb.18-21, 2002 Innsbruck, Austria</a:t>
            </a:r>
          </a:p>
        </p:txBody>
      </p:sp>
      <p:sp>
        <p:nvSpPr>
          <p:cNvPr id="3174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720820-18E4-4652-AF44-3F7984221233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  <p:sp>
        <p:nvSpPr>
          <p:cNvPr id="327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6512" cy="3836988"/>
          </a:xfrm>
          <a:ln/>
        </p:spPr>
      </p:sp>
      <p:sp>
        <p:nvSpPr>
          <p:cNvPr id="3277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IPME</a:t>
            </a:r>
          </a:p>
        </p:txBody>
      </p:sp>
      <p:sp>
        <p:nvSpPr>
          <p:cNvPr id="31747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21st IASTED International Conference MIC 2001, Feb.18-21, 2002 Innsbruck, Austria</a:t>
            </a:r>
          </a:p>
        </p:txBody>
      </p:sp>
      <p:sp>
        <p:nvSpPr>
          <p:cNvPr id="3174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1DE989E-79C9-4AFB-A854-108C5AB7773F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  <p:sp>
        <p:nvSpPr>
          <p:cNvPr id="337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6512" cy="3836988"/>
          </a:xfrm>
          <a:ln/>
        </p:spPr>
      </p:sp>
      <p:sp>
        <p:nvSpPr>
          <p:cNvPr id="3379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93F2F-FC35-4B95-A55E-0F9588177D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EC33E9-8105-4112-A49F-4D7D562630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D5C467-B30C-41ED-B423-79AF25285F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E2454E-AEB9-4FD9-8CE7-890F9B7679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1352F0-DD13-405B-BE29-337B3A7563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B5F7F4-A020-4833-BBFF-C3EE9DD00E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DA357C-16C9-47A7-A3E6-C4C6ECAA5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79C9DF-9538-49B7-AC2D-233D89BA71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F76367-C5D1-4D80-9A54-9832F152EC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3B961D-1FDE-40A0-B66D-00BBD49EFA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031063-863C-411C-BE33-9557A0DB34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7681F6-1F7F-4152-B7F1-0D43A19415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Щелчок правит 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Щелчок правит 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b="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b="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 b="0">
                <a:cs typeface="+mn-cs"/>
              </a:defRPr>
            </a:lvl1pPr>
          </a:lstStyle>
          <a:p>
            <a:pPr>
              <a:defRPr/>
            </a:pPr>
            <a:fld id="{F0D8CE2A-2CEB-4CDE-B48D-B1F9170B62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>
    <p:random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.jpeg"/><Relationship Id="rId5" Type="http://schemas.openxmlformats.org/officeDocument/2006/relationships/image" Target="../media/image2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.jpeg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B7EAD5-45F3-4F5A-B402-48768DC9A590}" type="slidenum">
              <a:rPr lang="ru-RU" smtClean="0"/>
              <a:pPr>
                <a:defRPr/>
              </a:pPr>
              <a:t>1</a:t>
            </a:fld>
            <a:endParaRPr lang="ru-RU" dirty="0"/>
          </a:p>
        </p:txBody>
      </p:sp>
      <p:sp>
        <p:nvSpPr>
          <p:cNvPr id="4099" name="Rectangle 8"/>
          <p:cNvSpPr>
            <a:spLocks noChangeArrowheads="1"/>
          </p:cNvSpPr>
          <p:nvPr/>
        </p:nvSpPr>
        <p:spPr bwMode="auto">
          <a:xfrm>
            <a:off x="285750" y="333375"/>
            <a:ext cx="8858250" cy="591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ct val="90000"/>
              </a:lnSpc>
            </a:pPr>
            <a:r>
              <a:rPr lang="ru-RU" sz="4000" dirty="0">
                <a:solidFill>
                  <a:srgbClr val="FF0000"/>
                </a:solidFill>
              </a:rPr>
              <a:t>МАТЕМАТИКА </a:t>
            </a:r>
          </a:p>
          <a:p>
            <a:pPr algn="ctr" eaLnBrk="0" hangingPunct="0">
              <a:lnSpc>
                <a:spcPct val="90000"/>
              </a:lnSpc>
            </a:pPr>
            <a:r>
              <a:rPr lang="ru-RU" sz="4000" dirty="0">
                <a:solidFill>
                  <a:srgbClr val="FF0000"/>
                </a:solidFill>
              </a:rPr>
              <a:t>И </a:t>
            </a:r>
          </a:p>
          <a:p>
            <a:pPr algn="ctr" eaLnBrk="0" hangingPunct="0">
              <a:lnSpc>
                <a:spcPct val="90000"/>
              </a:lnSpc>
            </a:pPr>
            <a:r>
              <a:rPr lang="ru-RU" sz="4000" dirty="0">
                <a:solidFill>
                  <a:srgbClr val="FF0000"/>
                </a:solidFill>
              </a:rPr>
              <a:t>ИСКУССТВЕННЫЙ ИНТЕЛЛЕКТ</a:t>
            </a:r>
          </a:p>
          <a:p>
            <a:pPr algn="ctr" eaLnBrk="0" hangingPunct="0">
              <a:lnSpc>
                <a:spcPct val="90000"/>
              </a:lnSpc>
            </a:pPr>
            <a:endParaRPr lang="ru-RU" sz="3600" dirty="0">
              <a:solidFill>
                <a:srgbClr val="FF0000"/>
              </a:solidFill>
            </a:endParaRPr>
          </a:p>
          <a:p>
            <a:pPr algn="ctr" eaLnBrk="0" hangingPunct="0">
              <a:lnSpc>
                <a:spcPct val="90000"/>
              </a:lnSpc>
            </a:pPr>
            <a:r>
              <a:rPr lang="ru-RU" sz="4000" dirty="0">
                <a:solidFill>
                  <a:srgbClr val="FF0000"/>
                </a:solidFill>
              </a:rPr>
              <a:t>Темы научных работ </a:t>
            </a:r>
          </a:p>
          <a:p>
            <a:pPr algn="ctr" eaLnBrk="0" hangingPunct="0">
              <a:lnSpc>
                <a:spcPct val="90000"/>
              </a:lnSpc>
            </a:pPr>
            <a:r>
              <a:rPr lang="ru-RU" sz="4000" dirty="0">
                <a:solidFill>
                  <a:srgbClr val="FF0000"/>
                </a:solidFill>
              </a:rPr>
              <a:t>для студентов 1-2-3 курсов</a:t>
            </a:r>
          </a:p>
          <a:p>
            <a:pPr algn="ctr" eaLnBrk="0" hangingPunct="0">
              <a:lnSpc>
                <a:spcPct val="90000"/>
              </a:lnSpc>
            </a:pPr>
            <a:endParaRPr lang="ru-RU" sz="3600" dirty="0">
              <a:solidFill>
                <a:srgbClr val="FF0000"/>
              </a:solidFill>
            </a:endParaRPr>
          </a:p>
          <a:p>
            <a:pPr algn="ctr" eaLnBrk="0" hangingPunct="0">
              <a:lnSpc>
                <a:spcPct val="90000"/>
              </a:lnSpc>
            </a:pPr>
            <a:r>
              <a:rPr lang="ru-RU" sz="2800" dirty="0"/>
              <a:t>Проф. А.Л.Фрадков</a:t>
            </a:r>
            <a:r>
              <a:rPr lang="ru-RU" dirty="0">
                <a:solidFill>
                  <a:srgbClr val="000000"/>
                </a:solidFill>
              </a:rPr>
              <a:t>, </a:t>
            </a:r>
          </a:p>
          <a:p>
            <a:pPr algn="ctr" eaLnBrk="0" hangingPunct="0">
              <a:lnSpc>
                <a:spcPct val="90000"/>
              </a:lnSpc>
            </a:pPr>
            <a:r>
              <a:rPr lang="en-US" dirty="0">
                <a:solidFill>
                  <a:srgbClr val="FF0000"/>
                </a:solidFill>
              </a:rPr>
              <a:t>fradkov@mail.ru</a:t>
            </a:r>
            <a:endParaRPr lang="ru-RU" dirty="0">
              <a:solidFill>
                <a:srgbClr val="FF0000"/>
              </a:solidFill>
            </a:endParaRPr>
          </a:p>
          <a:p>
            <a:pPr algn="ctr" eaLnBrk="0" hangingPunct="0">
              <a:lnSpc>
                <a:spcPct val="90000"/>
              </a:lnSpc>
            </a:pPr>
            <a:r>
              <a:rPr lang="ru-RU" dirty="0">
                <a:solidFill>
                  <a:srgbClr val="000000"/>
                </a:solidFill>
              </a:rPr>
              <a:t>Матмех СПбГУ, Санкт-Петербург, 2026г.</a:t>
            </a:r>
          </a:p>
          <a:p>
            <a:pPr algn="ctr" eaLnBrk="0" hangingPunct="0">
              <a:lnSpc>
                <a:spcPct val="90000"/>
              </a:lnSpc>
            </a:pPr>
            <a:endParaRPr lang="ru-RU" dirty="0">
              <a:solidFill>
                <a:srgbClr val="000000"/>
              </a:solidFill>
            </a:endParaRPr>
          </a:p>
          <a:p>
            <a:pPr algn="ctr" eaLnBrk="0" hangingPunct="0">
              <a:lnSpc>
                <a:spcPct val="90000"/>
              </a:lnSpc>
            </a:pPr>
            <a:r>
              <a:rPr lang="ru-RU" dirty="0" err="1">
                <a:solidFill>
                  <a:srgbClr val="000000"/>
                </a:solidFill>
              </a:rPr>
              <a:t>Каф.ТК</a:t>
            </a:r>
            <a:r>
              <a:rPr lang="ru-RU" dirty="0">
                <a:solidFill>
                  <a:srgbClr val="000000"/>
                </a:solidFill>
              </a:rPr>
              <a:t>: </a:t>
            </a:r>
            <a:r>
              <a:rPr lang="en-US" dirty="0">
                <a:solidFill>
                  <a:srgbClr val="C00000"/>
                </a:solidFill>
              </a:rPr>
              <a:t>http://rusycon.ru/spbu/tcyber/</a:t>
            </a:r>
            <a:endParaRPr lang="ru-RU" dirty="0">
              <a:solidFill>
                <a:srgbClr val="C00000"/>
              </a:solidFill>
            </a:endParaRPr>
          </a:p>
          <a:p>
            <a:pPr algn="ctr" eaLnBrk="0" hangingPunct="0">
              <a:lnSpc>
                <a:spcPct val="90000"/>
              </a:lnSpc>
            </a:pPr>
            <a:r>
              <a:rPr lang="ru-RU" dirty="0">
                <a:solidFill>
                  <a:srgbClr val="000000"/>
                </a:solidFill>
              </a:rPr>
              <a:t> </a:t>
            </a:r>
            <a:r>
              <a:rPr lang="ru-RU" dirty="0" err="1">
                <a:solidFill>
                  <a:srgbClr val="000000"/>
                </a:solidFill>
              </a:rPr>
              <a:t>Каф.ТК</a:t>
            </a:r>
            <a:r>
              <a:rPr lang="ru-RU" dirty="0">
                <a:solidFill>
                  <a:srgbClr val="000000"/>
                </a:solidFill>
              </a:rPr>
              <a:t>-старый сайт: </a:t>
            </a:r>
            <a:r>
              <a:rPr lang="en-US" dirty="0">
                <a:solidFill>
                  <a:srgbClr val="C00000"/>
                </a:solidFill>
              </a:rPr>
              <a:t>https://tcyber.ru/</a:t>
            </a:r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EED2CF-43D5-404F-AFB0-C0E118A77F4C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sp>
        <p:nvSpPr>
          <p:cNvPr id="4099" name="Rectangle 5"/>
          <p:cNvSpPr>
            <a:spLocks noChangeArrowheads="1"/>
          </p:cNvSpPr>
          <p:nvPr/>
        </p:nvSpPr>
        <p:spPr bwMode="auto">
          <a:xfrm>
            <a:off x="539750" y="115888"/>
            <a:ext cx="8280400" cy="661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ru-RU" sz="3200" dirty="0">
                <a:solidFill>
                  <a:srgbClr val="FF0000"/>
                </a:solidFill>
              </a:rPr>
              <a:t>        АЛГОРИТМ ВЫБОРА ТЕМЫ</a:t>
            </a:r>
          </a:p>
          <a:p>
            <a:pPr marL="514350" indent="-514350" eaLnBrk="0" hangingPunct="0">
              <a:buFontTx/>
              <a:buAutoNum type="arabicPeriod"/>
              <a:defRPr/>
            </a:pPr>
            <a:r>
              <a:rPr lang="ru-RU" sz="2800" dirty="0"/>
              <a:t>Выбрать тему и статью (статьи) для изучения из упомянутых далее</a:t>
            </a:r>
            <a:r>
              <a:rPr lang="en-US" sz="2800" dirty="0"/>
              <a:t> </a:t>
            </a:r>
            <a:r>
              <a:rPr lang="ru-RU" sz="2800" dirty="0"/>
              <a:t>тем.</a:t>
            </a:r>
          </a:p>
          <a:p>
            <a:pPr marL="514350" indent="-514350" eaLnBrk="0" hangingPunct="0">
              <a:defRPr/>
            </a:pPr>
            <a:endParaRPr lang="ru-RU" sz="2800" dirty="0"/>
          </a:p>
          <a:p>
            <a:pPr eaLnBrk="0" hangingPunct="0">
              <a:defRPr/>
            </a:pPr>
            <a:r>
              <a:rPr lang="ru-RU" sz="2800" dirty="0"/>
              <a:t>2. Написать на </a:t>
            </a:r>
            <a:r>
              <a:rPr lang="en-US" sz="2800" dirty="0"/>
              <a:t>fradkov@mail.ru  </a:t>
            </a:r>
            <a:r>
              <a:rPr lang="ru-RU" sz="2800" dirty="0"/>
              <a:t>о своем выборе.</a:t>
            </a:r>
          </a:p>
          <a:p>
            <a:pPr eaLnBrk="0" hangingPunct="0">
              <a:defRPr/>
            </a:pPr>
            <a:endParaRPr lang="ru-RU" sz="2800" dirty="0"/>
          </a:p>
          <a:p>
            <a:pPr eaLnBrk="0" hangingPunct="0">
              <a:defRPr/>
            </a:pPr>
            <a:r>
              <a:rPr lang="ru-RU" sz="2800" dirty="0"/>
              <a:t>3. Получить по е-мейл файлы статей и консультацию руководителя</a:t>
            </a:r>
          </a:p>
          <a:p>
            <a:pPr eaLnBrk="0" hangingPunct="0">
              <a:defRPr/>
            </a:pPr>
            <a:r>
              <a:rPr lang="ru-RU" sz="2800" dirty="0"/>
              <a:t>4. Написать отчет по 1 этапу, содержащий постановку задачи и реферат (краткий обзор) выбранной статьи (4-6 страниц)</a:t>
            </a:r>
          </a:p>
          <a:p>
            <a:pPr eaLnBrk="0" hangingPunct="0">
              <a:defRPr/>
            </a:pPr>
            <a:endParaRPr lang="ru-RU" sz="2800" dirty="0"/>
          </a:p>
          <a:p>
            <a:pPr eaLnBrk="0" hangingPunct="0">
              <a:defRPr/>
            </a:pPr>
            <a:r>
              <a:rPr lang="ru-RU" sz="2800" dirty="0"/>
              <a:t>  СРОК написания отчета для получения зачета по научной работе (учебной практике) </a:t>
            </a:r>
          </a:p>
          <a:p>
            <a:pPr eaLnBrk="0" hangingPunct="0">
              <a:defRPr/>
            </a:pPr>
            <a:r>
              <a:rPr lang="ru-RU" sz="2800" dirty="0"/>
              <a:t>за 1 семестр – 15 декабря.</a:t>
            </a:r>
            <a:endParaRPr lang="en-US" sz="2800" dirty="0"/>
          </a:p>
        </p:txBody>
      </p:sp>
    </p:spTree>
  </p:cSld>
  <p:clrMapOvr>
    <a:masterClrMapping/>
  </p:clrMapOvr>
  <p:transition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EF3C1A-3472-447A-BB9E-D535452BBEB7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sp>
        <p:nvSpPr>
          <p:cNvPr id="6147" name="Rectangle 5"/>
          <p:cNvSpPr>
            <a:spLocks noChangeArrowheads="1"/>
          </p:cNvSpPr>
          <p:nvPr/>
        </p:nvSpPr>
        <p:spPr bwMode="auto">
          <a:xfrm>
            <a:off x="179388" y="115888"/>
            <a:ext cx="8640762" cy="661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 sz="3200" dirty="0">
                <a:solidFill>
                  <a:srgbClr val="FF0000"/>
                </a:solidFill>
              </a:rPr>
              <a:t>                    </a:t>
            </a:r>
            <a:r>
              <a:rPr lang="en-US" sz="3200" dirty="0">
                <a:solidFill>
                  <a:srgbClr val="FF0000"/>
                </a:solidFill>
              </a:rPr>
              <a:t>DISCLAIMER</a:t>
            </a:r>
          </a:p>
          <a:p>
            <a:pPr eaLnBrk="0" hangingPunct="0"/>
            <a:r>
              <a:rPr lang="ru-RU" sz="2800" dirty="0">
                <a:solidFill>
                  <a:schemeClr val="accent2"/>
                </a:solidFill>
              </a:rPr>
              <a:t>Принципы обучения на </a:t>
            </a:r>
            <a:r>
              <a:rPr lang="ru-RU" sz="2800" dirty="0" err="1">
                <a:solidFill>
                  <a:schemeClr val="accent2"/>
                </a:solidFill>
              </a:rPr>
              <a:t>матмехе</a:t>
            </a:r>
            <a:r>
              <a:rPr lang="ru-RU" sz="2800" dirty="0">
                <a:solidFill>
                  <a:schemeClr val="accent2"/>
                </a:solidFill>
              </a:rPr>
              <a:t> – учить не пользоваться готовыми мат.методами, а создавать новые, и учить не пользоваться готовым софтом, а создавать новый. Этим </a:t>
            </a:r>
            <a:r>
              <a:rPr lang="ru-RU" sz="2800" dirty="0" err="1">
                <a:solidFill>
                  <a:schemeClr val="accent2"/>
                </a:solidFill>
              </a:rPr>
              <a:t>матмех</a:t>
            </a:r>
            <a:r>
              <a:rPr lang="ru-RU" sz="2800" dirty="0">
                <a:solidFill>
                  <a:schemeClr val="accent2"/>
                </a:solidFill>
              </a:rPr>
              <a:t> отличается от технического вуза. </a:t>
            </a:r>
          </a:p>
          <a:p>
            <a:pPr eaLnBrk="0" hangingPunct="0"/>
            <a:endParaRPr lang="ru-RU" sz="2800" dirty="0">
              <a:solidFill>
                <a:schemeClr val="accent2"/>
              </a:solidFill>
            </a:endParaRPr>
          </a:p>
          <a:p>
            <a:pPr eaLnBrk="0" hangingPunct="0"/>
            <a:r>
              <a:rPr lang="ru-RU" sz="2800" dirty="0">
                <a:solidFill>
                  <a:schemeClr val="accent2"/>
                </a:solidFill>
              </a:rPr>
              <a:t>Поэтому важно изучать не только современные средства, но и тот путь, по которому шли их создатели. Важно познакомиться с развитием идей ИИ и МО от 1960-х годов до наших дней.</a:t>
            </a:r>
          </a:p>
          <a:p>
            <a:pPr eaLnBrk="0" hangingPunct="0"/>
            <a:endParaRPr lang="ru-RU" sz="2800" dirty="0"/>
          </a:p>
          <a:p>
            <a:pPr eaLnBrk="0" hangingPunct="0"/>
            <a:r>
              <a:rPr lang="ru-RU" sz="2800" dirty="0">
                <a:solidFill>
                  <a:schemeClr val="accent2"/>
                </a:solidFill>
              </a:rPr>
              <a:t>Предлагаем начать со знакомства с классическими, пионерскими работами по машинному обучению.</a:t>
            </a:r>
          </a:p>
          <a:p>
            <a:pPr eaLnBrk="0" hangingPunct="0"/>
            <a:r>
              <a:rPr lang="ru-RU" sz="2800" dirty="0">
                <a:solidFill>
                  <a:schemeClr val="accent2"/>
                </a:solidFill>
              </a:rPr>
              <a:t>Некоторые из них родились в стенах  </a:t>
            </a:r>
            <a:r>
              <a:rPr lang="ru-RU" sz="2800" dirty="0" err="1">
                <a:solidFill>
                  <a:schemeClr val="accent2"/>
                </a:solidFill>
              </a:rPr>
              <a:t>матмеха</a:t>
            </a:r>
            <a:r>
              <a:rPr lang="ru-RU" sz="2800" dirty="0">
                <a:solidFill>
                  <a:schemeClr val="accent2"/>
                </a:solidFill>
              </a:rPr>
              <a:t>…</a:t>
            </a:r>
          </a:p>
        </p:txBody>
      </p:sp>
    </p:spTree>
  </p:cSld>
  <p:clrMapOvr>
    <a:masterClrMapping/>
  </p:clrMapOvr>
  <p:transition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EF3C1A-3472-447A-BB9E-D535452BBEB7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sp>
        <p:nvSpPr>
          <p:cNvPr id="6147" name="Rectangle 5"/>
          <p:cNvSpPr>
            <a:spLocks noChangeArrowheads="1"/>
          </p:cNvSpPr>
          <p:nvPr/>
        </p:nvSpPr>
        <p:spPr bwMode="auto">
          <a:xfrm>
            <a:off x="179388" y="2423220"/>
            <a:ext cx="8607454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ru-RU" sz="4000" dirty="0">
                <a:solidFill>
                  <a:srgbClr val="FF0000"/>
                </a:solidFill>
              </a:rPr>
              <a:t>                    ПОНЯТИЕ </a:t>
            </a:r>
          </a:p>
          <a:p>
            <a:pPr eaLnBrk="0" hangingPunct="0"/>
            <a:r>
              <a:rPr lang="ru-RU" sz="4000" dirty="0">
                <a:solidFill>
                  <a:srgbClr val="FF0000"/>
                </a:solidFill>
              </a:rPr>
              <a:t>О МАШИННОМ    ОБУЧЕНИИ</a:t>
            </a:r>
          </a:p>
          <a:p>
            <a:pPr eaLnBrk="0" hangingPunct="0"/>
            <a:r>
              <a:rPr lang="ru-RU" sz="4000" dirty="0">
                <a:solidFill>
                  <a:srgbClr val="FF0000"/>
                </a:solidFill>
              </a:rPr>
              <a:t>И РАСПОЗНАВАНИИ ОБРАЗОВ</a:t>
            </a:r>
          </a:p>
        </p:txBody>
      </p:sp>
    </p:spTree>
  </p:cSld>
  <p:clrMapOvr>
    <a:masterClrMapping/>
  </p:clrMapOvr>
  <p:transition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8B7FAF-0C6E-422C-B115-AD84ED5FAEAB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sp>
        <p:nvSpPr>
          <p:cNvPr id="8195" name="Rectangle 5"/>
          <p:cNvSpPr>
            <a:spLocks noChangeArrowheads="1"/>
          </p:cNvSpPr>
          <p:nvPr/>
        </p:nvSpPr>
        <p:spPr bwMode="auto">
          <a:xfrm>
            <a:off x="312738" y="142852"/>
            <a:ext cx="850741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dirty="0">
                <a:solidFill>
                  <a:srgbClr val="FF0000"/>
                </a:solidFill>
              </a:rPr>
              <a:t>РАСПОЗНАВАНИЕ ОБРАЗОВ, МАШИННОЕ ОБУЧЕНИЕ – ВАЖНЫЙ КЛАСС ЗАДАЧ  ИИ.   КАК ИХ РЕШАЮТ?</a:t>
            </a:r>
          </a:p>
          <a:p>
            <a:pPr algn="ctr" eaLnBrk="0" hangingPunct="0"/>
            <a:r>
              <a:rPr lang="ru-RU" dirty="0">
                <a:solidFill>
                  <a:schemeClr val="accent2"/>
                </a:solidFill>
              </a:rPr>
              <a:t>ПРИМЕР: РАСПОЗНАВАНИЕ ЛИЦ</a:t>
            </a:r>
          </a:p>
        </p:txBody>
      </p:sp>
      <p:sp>
        <p:nvSpPr>
          <p:cNvPr id="8196" name="Прямоугольник 4"/>
          <p:cNvSpPr>
            <a:spLocks noChangeArrowheads="1"/>
          </p:cNvSpPr>
          <p:nvPr/>
        </p:nvSpPr>
        <p:spPr bwMode="auto">
          <a:xfrm>
            <a:off x="72008" y="4567238"/>
            <a:ext cx="8964488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ru-RU" sz="2800" dirty="0"/>
              <a:t>   </a:t>
            </a:r>
          </a:p>
          <a:p>
            <a:pPr eaLnBrk="0" hangingPunct="0"/>
            <a:r>
              <a:rPr lang="ru-RU" sz="2800" dirty="0"/>
              <a:t>         </a:t>
            </a:r>
            <a:r>
              <a:rPr lang="ru-RU" sz="2800" dirty="0">
                <a:solidFill>
                  <a:srgbClr val="FF0000"/>
                </a:solidFill>
              </a:rPr>
              <a:t>Мужские лица                      Женские лица</a:t>
            </a:r>
          </a:p>
          <a:p>
            <a:pPr eaLnBrk="0" hangingPunct="0"/>
            <a:r>
              <a:rPr lang="ru-RU" sz="2800" dirty="0"/>
              <a:t>Оцифровка: вводятся признаки: </a:t>
            </a:r>
            <a:r>
              <a:rPr lang="en-US" sz="2800" dirty="0"/>
              <a:t>x={x</a:t>
            </a:r>
            <a:r>
              <a:rPr lang="en-US" sz="2800" baseline="-25000" dirty="0"/>
              <a:t>1 </a:t>
            </a:r>
            <a:r>
              <a:rPr lang="en-US" sz="2800" dirty="0"/>
              <a:t>x</a:t>
            </a:r>
            <a:r>
              <a:rPr lang="en-US" sz="2800" baseline="-25000" dirty="0"/>
              <a:t>2 </a:t>
            </a:r>
            <a:r>
              <a:rPr lang="en-US" sz="2800" dirty="0"/>
              <a:t> ,…, </a:t>
            </a:r>
            <a:r>
              <a:rPr lang="en-US" sz="2800" dirty="0" err="1"/>
              <a:t>x</a:t>
            </a:r>
            <a:r>
              <a:rPr lang="en-US" sz="2800" baseline="-25000" dirty="0" err="1"/>
              <a:t>m</a:t>
            </a:r>
            <a:r>
              <a:rPr lang="en-US" sz="2800" dirty="0"/>
              <a:t>}, </a:t>
            </a:r>
            <a:endParaRPr lang="ru-RU" sz="2800" dirty="0"/>
          </a:p>
          <a:p>
            <a:pPr eaLnBrk="0" hangingPunct="0"/>
            <a:r>
              <a:rPr lang="ru-RU" sz="2800" dirty="0"/>
              <a:t>координаты объектов: </a:t>
            </a:r>
            <a:r>
              <a:rPr lang="en-US" sz="2800" dirty="0" err="1"/>
              <a:t>X</a:t>
            </a:r>
            <a:r>
              <a:rPr lang="en-US" sz="2800" baseline="-25000" dirty="0" err="1"/>
              <a:t>k</a:t>
            </a:r>
            <a:r>
              <a:rPr lang="en-US" sz="2800" dirty="0"/>
              <a:t>={x</a:t>
            </a:r>
            <a:r>
              <a:rPr lang="en-US" sz="2800" baseline="-25000" dirty="0"/>
              <a:t>k1 </a:t>
            </a:r>
            <a:r>
              <a:rPr lang="en-US" sz="2800" dirty="0"/>
              <a:t>x</a:t>
            </a:r>
            <a:r>
              <a:rPr lang="en-US" sz="2800" baseline="-25000" dirty="0"/>
              <a:t>k2</a:t>
            </a:r>
            <a:r>
              <a:rPr lang="en-US" sz="2800" dirty="0"/>
              <a:t> ,…, </a:t>
            </a:r>
            <a:r>
              <a:rPr lang="en-US" sz="2800" dirty="0" err="1"/>
              <a:t>x</a:t>
            </a:r>
            <a:r>
              <a:rPr lang="en-US" sz="2800" baseline="-25000" dirty="0" err="1"/>
              <a:t>km</a:t>
            </a:r>
            <a:r>
              <a:rPr lang="en-US" sz="2800" dirty="0"/>
              <a:t>}, k=1,…,N</a:t>
            </a:r>
          </a:p>
          <a:p>
            <a:pPr eaLnBrk="0" hangingPunct="0"/>
            <a:r>
              <a:rPr lang="ru-RU" sz="2800" dirty="0"/>
              <a:t>функция </a:t>
            </a:r>
            <a:r>
              <a:rPr lang="en-US" sz="2800" dirty="0"/>
              <a:t>y(x) – </a:t>
            </a:r>
            <a:r>
              <a:rPr lang="ru-RU" sz="2800" dirty="0"/>
              <a:t>номер класса, </a:t>
            </a:r>
            <a:r>
              <a:rPr lang="en-US" sz="2800" dirty="0"/>
              <a:t>y(x)=-1 –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ru-RU" sz="2800" dirty="0">
                <a:solidFill>
                  <a:srgbClr val="FF0000"/>
                </a:solidFill>
              </a:rPr>
              <a:t>М</a:t>
            </a:r>
            <a:r>
              <a:rPr lang="ru-RU" sz="2800" dirty="0"/>
              <a:t>, </a:t>
            </a:r>
            <a:r>
              <a:rPr lang="en-US" sz="2800" dirty="0"/>
              <a:t>y(x)=+1 - </a:t>
            </a:r>
            <a:r>
              <a:rPr lang="ru-RU" sz="2800" dirty="0">
                <a:solidFill>
                  <a:srgbClr val="FF0000"/>
                </a:solidFill>
              </a:rPr>
              <a:t>Ж</a:t>
            </a:r>
            <a:r>
              <a:rPr lang="ru-RU" sz="2800" dirty="0"/>
              <a:t> </a:t>
            </a:r>
            <a:endParaRPr lang="en-US" sz="2800" dirty="0"/>
          </a:p>
        </p:txBody>
      </p:sp>
      <p:pic>
        <p:nvPicPr>
          <p:cNvPr id="8197" name="Picture 4" descr="C:\Users\Lenovo\Pictures\male-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1616086"/>
            <a:ext cx="3878263" cy="331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5" descr="C:\Users\Lenovo\Pictures\female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9338" y="1571612"/>
            <a:ext cx="3825875" cy="331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034A63-38F3-4303-A24E-0B534764D7AA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71438" y="333375"/>
            <a:ext cx="89646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>
                <a:solidFill>
                  <a:srgbClr val="FF0000"/>
                </a:solidFill>
              </a:rPr>
              <a:t>РАСПОЗНАВАНИЕ ОБРАЗОВ = ПРИБЛИЖЕНИЕ ФУНКЦИЙ</a:t>
            </a:r>
          </a:p>
        </p:txBody>
      </p:sp>
      <p:sp>
        <p:nvSpPr>
          <p:cNvPr id="1030" name="Прямоугольник 4"/>
          <p:cNvSpPr>
            <a:spLocks noChangeArrowheads="1"/>
          </p:cNvSpPr>
          <p:nvPr/>
        </p:nvSpPr>
        <p:spPr bwMode="auto">
          <a:xfrm>
            <a:off x="0" y="981075"/>
            <a:ext cx="914400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 sz="2800"/>
              <a:t>Итак, дана функция </a:t>
            </a:r>
            <a:r>
              <a:rPr lang="en-US" sz="2800"/>
              <a:t>y(x)</a:t>
            </a:r>
            <a:r>
              <a:rPr lang="ru-RU" sz="2800"/>
              <a:t>,</a:t>
            </a:r>
            <a:r>
              <a:rPr lang="en-US" sz="2800"/>
              <a:t> </a:t>
            </a:r>
            <a:r>
              <a:rPr lang="ru-RU" sz="2800"/>
              <a:t>заданная  на  конечном множестве </a:t>
            </a:r>
            <a:r>
              <a:rPr lang="en-US" sz="2800"/>
              <a:t>{X</a:t>
            </a:r>
            <a:r>
              <a:rPr lang="en-US" sz="2800" baseline="-25000"/>
              <a:t>k </a:t>
            </a:r>
            <a:r>
              <a:rPr lang="en-US" sz="2800"/>
              <a:t>}.</a:t>
            </a:r>
          </a:p>
          <a:p>
            <a:pPr eaLnBrk="0" hangingPunct="0"/>
            <a:r>
              <a:rPr lang="ru-RU" sz="2800"/>
              <a:t>Рассмотрим задачу: найти аппроксимирующую функцию (однослойную нейронную сеть) вида:</a:t>
            </a:r>
            <a:r>
              <a:rPr lang="en-US" sz="2800"/>
              <a:t> </a:t>
            </a:r>
            <a:endParaRPr lang="en-US" sz="2800" baseline="-25000"/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1593850" y="5300663"/>
          <a:ext cx="5697538" cy="1008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name="Формула" r:id="rId4" imgW="1650960" imgH="291960" progId="Equation.3">
                  <p:embed/>
                </p:oleObj>
              </mc:Choice>
              <mc:Fallback>
                <p:oleObj name="Формула" r:id="rId4" imgW="1650960" imgH="29196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3850" y="5300663"/>
                        <a:ext cx="5697538" cy="10080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4"/>
          <p:cNvGraphicFramePr>
            <a:graphicFrameLocks noChangeAspect="1"/>
          </p:cNvGraphicFramePr>
          <p:nvPr/>
        </p:nvGraphicFramePr>
        <p:xfrm>
          <a:off x="1189038" y="3357563"/>
          <a:ext cx="6064250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name="Формула" r:id="rId6" imgW="1892160" imgH="291960" progId="Equation.3">
                  <p:embed/>
                </p:oleObj>
              </mc:Choice>
              <mc:Fallback>
                <p:oleObj name="Формула" r:id="rId6" imgW="1892160" imgH="29196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9038" y="3357563"/>
                        <a:ext cx="6064250" cy="936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1" name="Прямоугольник 9"/>
          <p:cNvSpPr>
            <a:spLocks noChangeArrowheads="1"/>
          </p:cNvSpPr>
          <p:nvPr/>
        </p:nvSpPr>
        <p:spPr bwMode="auto">
          <a:xfrm>
            <a:off x="163513" y="4695825"/>
            <a:ext cx="569277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/>
              <a:t>Частный случай – линейная сеть:</a:t>
            </a:r>
          </a:p>
        </p:txBody>
      </p:sp>
    </p:spTree>
  </p:cSld>
  <p:clrMapOvr>
    <a:masterClrMapping/>
  </p:clrMapOvr>
  <p:transition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5"/>
          <p:cNvSpPr>
            <a:spLocks noChangeArrowheads="1"/>
          </p:cNvSpPr>
          <p:nvPr/>
        </p:nvSpPr>
        <p:spPr bwMode="auto">
          <a:xfrm>
            <a:off x="1897063" y="333375"/>
            <a:ext cx="59150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>
                <a:solidFill>
                  <a:srgbClr val="FF0000"/>
                </a:solidFill>
              </a:rPr>
              <a:t>ЛИНЕЙНАЯ  НЕЙРОННАЯ  СЕТЬ</a:t>
            </a:r>
          </a:p>
        </p:txBody>
      </p:sp>
      <p:pic>
        <p:nvPicPr>
          <p:cNvPr id="9219" name="Picture 6" descr="https://www.osp.ru/FileStorage/ARTICLE/Otkrytye_sistemy._SUBD/2016-11/04_16/13195450/Otkrytye_sistemy._SUBD_1_(9848)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1268413"/>
            <a:ext cx="8561388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804025" y="6021388"/>
            <a:ext cx="2120900" cy="457200"/>
          </a:xfrm>
        </p:spPr>
        <p:txBody>
          <a:bodyPr/>
          <a:lstStyle/>
          <a:p>
            <a:pPr algn="l">
              <a:defRPr/>
            </a:pPr>
            <a:r>
              <a:rPr lang="ru-RU" sz="3600"/>
              <a:t>- Кто это?</a:t>
            </a:r>
          </a:p>
        </p:txBody>
      </p:sp>
      <p:sp>
        <p:nvSpPr>
          <p:cNvPr id="10243" name="Rectangle 5"/>
          <p:cNvSpPr>
            <a:spLocks noChangeArrowheads="1"/>
          </p:cNvSpPr>
          <p:nvPr/>
        </p:nvSpPr>
        <p:spPr bwMode="auto">
          <a:xfrm>
            <a:off x="1619250" y="333375"/>
            <a:ext cx="561657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>
                <a:solidFill>
                  <a:srgbClr val="FF0000"/>
                </a:solidFill>
              </a:rPr>
              <a:t>ГЕОМЕТРИЯ   РАСПОЗНАВАНИЯ</a:t>
            </a:r>
          </a:p>
        </p:txBody>
      </p:sp>
      <p:sp>
        <p:nvSpPr>
          <p:cNvPr id="10244" name="Прямоугольник 4"/>
          <p:cNvSpPr>
            <a:spLocks noChangeArrowheads="1"/>
          </p:cNvSpPr>
          <p:nvPr/>
        </p:nvSpPr>
        <p:spPr bwMode="auto">
          <a:xfrm>
            <a:off x="34925" y="5775325"/>
            <a:ext cx="5297488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ru-RU" sz="2800"/>
              <a:t>Разделяющая гиперплоскость: </a:t>
            </a:r>
            <a:endParaRPr lang="en-US" sz="2800"/>
          </a:p>
          <a:p>
            <a:pPr eaLnBrk="0" hangingPunct="0"/>
            <a:r>
              <a:rPr lang="en-US" sz="2800"/>
              <a:t> </a:t>
            </a:r>
            <a:r>
              <a:rPr lang="ru-RU" sz="2800"/>
              <a:t>(</a:t>
            </a:r>
            <a:r>
              <a:rPr lang="en-US" sz="2800"/>
              <a:t>w,x</a:t>
            </a:r>
            <a:r>
              <a:rPr lang="ru-RU" sz="2800"/>
              <a:t>)+</a:t>
            </a:r>
            <a:r>
              <a:rPr lang="en-US" sz="2800"/>
              <a:t>d</a:t>
            </a:r>
            <a:r>
              <a:rPr lang="ru-RU" sz="2800"/>
              <a:t>=0</a:t>
            </a:r>
            <a:r>
              <a:rPr lang="en-US" sz="2800"/>
              <a:t>  </a:t>
            </a:r>
            <a:r>
              <a:rPr lang="ru-RU" sz="2800"/>
              <a:t> </a:t>
            </a:r>
            <a:r>
              <a:rPr lang="en-US" sz="2800"/>
              <a:t>w={w</a:t>
            </a:r>
            <a:r>
              <a:rPr lang="en-US" sz="2800" baseline="-25000"/>
              <a:t>1 </a:t>
            </a:r>
            <a:r>
              <a:rPr lang="en-US" sz="2800"/>
              <a:t>w</a:t>
            </a:r>
            <a:r>
              <a:rPr lang="en-US" sz="2800" baseline="-25000"/>
              <a:t>2 </a:t>
            </a:r>
            <a:r>
              <a:rPr lang="en-US" sz="2800"/>
              <a:t> ,…, w</a:t>
            </a:r>
            <a:r>
              <a:rPr lang="en-US" sz="2800" baseline="-25000"/>
              <a:t>m</a:t>
            </a:r>
            <a:r>
              <a:rPr lang="en-US" sz="2800"/>
              <a:t>}</a:t>
            </a:r>
            <a:r>
              <a:rPr lang="ru-RU"/>
              <a:t>.</a:t>
            </a:r>
          </a:p>
        </p:txBody>
      </p:sp>
      <p:pic>
        <p:nvPicPr>
          <p:cNvPr id="10245" name="Picture 2" descr="https://habrastorage.org/storage/habraeffect/8c/98/8c98d4824065028420f290d88e52b40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35150" y="836613"/>
            <a:ext cx="5397500" cy="483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6" name="Прямоугольник 7"/>
          <p:cNvSpPr>
            <a:spLocks noChangeArrowheads="1"/>
          </p:cNvSpPr>
          <p:nvPr/>
        </p:nvSpPr>
        <p:spPr bwMode="auto">
          <a:xfrm>
            <a:off x="1941513" y="1844675"/>
            <a:ext cx="22748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ru-RU" sz="3600"/>
              <a:t>(</a:t>
            </a:r>
            <a:r>
              <a:rPr lang="en-US" sz="3600"/>
              <a:t>w,x</a:t>
            </a:r>
            <a:r>
              <a:rPr lang="ru-RU" sz="3600"/>
              <a:t>)+</a:t>
            </a:r>
            <a:r>
              <a:rPr lang="en-US" sz="3600"/>
              <a:t>d&lt;</a:t>
            </a:r>
            <a:r>
              <a:rPr lang="ru-RU" sz="3600"/>
              <a:t>0</a:t>
            </a:r>
            <a:r>
              <a:rPr lang="en-US" sz="3600"/>
              <a:t> </a:t>
            </a:r>
            <a:endParaRPr lang="ru-RU" sz="3600"/>
          </a:p>
        </p:txBody>
      </p:sp>
      <p:sp>
        <p:nvSpPr>
          <p:cNvPr id="10247" name="Прямоугольник 8"/>
          <p:cNvSpPr>
            <a:spLocks noChangeArrowheads="1"/>
          </p:cNvSpPr>
          <p:nvPr/>
        </p:nvSpPr>
        <p:spPr bwMode="auto">
          <a:xfrm>
            <a:off x="5003800" y="3286125"/>
            <a:ext cx="227488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ru-RU" sz="3600"/>
              <a:t>(</a:t>
            </a:r>
            <a:r>
              <a:rPr lang="en-US" sz="3600"/>
              <a:t>w,x</a:t>
            </a:r>
            <a:r>
              <a:rPr lang="ru-RU" sz="3600"/>
              <a:t>)+</a:t>
            </a:r>
            <a:r>
              <a:rPr lang="en-US" sz="3600"/>
              <a:t>d&gt;</a:t>
            </a:r>
            <a:r>
              <a:rPr lang="ru-RU" sz="3600"/>
              <a:t>0</a:t>
            </a:r>
            <a:r>
              <a:rPr lang="en-US" sz="3600"/>
              <a:t> </a:t>
            </a:r>
            <a:endParaRPr lang="ru-RU" sz="3600"/>
          </a:p>
        </p:txBody>
      </p:sp>
      <p:pic>
        <p:nvPicPr>
          <p:cNvPr id="10248" name="Picture 2" descr="E:\TALKS\Talks19\MAT-MEX-US10-10-19\f1-test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95963" y="5732463"/>
            <a:ext cx="930275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9" name="Picture 5" descr="C:\Users\Lenovo\Pictures\female6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19925" y="836613"/>
            <a:ext cx="2016125" cy="174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0" name="Picture 4" descr="C:\Users\Lenovo\Pictures\male-6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9388" y="3573463"/>
            <a:ext cx="1944687" cy="166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5"/>
          <p:cNvSpPr>
            <a:spLocks noChangeArrowheads="1"/>
          </p:cNvSpPr>
          <p:nvPr/>
        </p:nvSpPr>
        <p:spPr bwMode="auto">
          <a:xfrm>
            <a:off x="312738" y="333375"/>
            <a:ext cx="8507412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/>
              <a:t>Линейная задача сводится к нахождению гиперплоскости, отделяющей точку от конечного множества</a:t>
            </a:r>
          </a:p>
        </p:txBody>
      </p:sp>
      <p:pic>
        <p:nvPicPr>
          <p:cNvPr id="2052" name="Picture 2" descr="E:\TALKS\Talks19\TOPICS4students19\separ-plan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5650" y="1203325"/>
            <a:ext cx="7135813" cy="467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050" name="Object 3"/>
          <p:cNvGraphicFramePr>
            <a:graphicFrameLocks noChangeAspect="1"/>
          </p:cNvGraphicFramePr>
          <p:nvPr/>
        </p:nvGraphicFramePr>
        <p:xfrm>
          <a:off x="93663" y="6021388"/>
          <a:ext cx="8886825" cy="690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Формула" r:id="rId5" imgW="2616120" imgH="203040" progId="Equation.3">
                  <p:embed/>
                </p:oleObj>
              </mc:Choice>
              <mc:Fallback>
                <p:oleObj name="Формула" r:id="rId5" imgW="2616120" imgH="2030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663" y="6021388"/>
                        <a:ext cx="8886825" cy="6905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3" name="Прямоугольник 4"/>
          <p:cNvSpPr>
            <a:spLocks noChangeArrowheads="1"/>
          </p:cNvSpPr>
          <p:nvPr/>
        </p:nvSpPr>
        <p:spPr bwMode="auto">
          <a:xfrm>
            <a:off x="34925" y="5373688"/>
            <a:ext cx="529590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ru-RU" sz="2800"/>
              <a:t>Разделяющая гиперплоскость: </a:t>
            </a:r>
            <a:endParaRPr lang="en-US" sz="2800"/>
          </a:p>
        </p:txBody>
      </p:sp>
    </p:spTree>
  </p:cSld>
  <p:clrMapOvr>
    <a:masterClrMapping/>
  </p:clrMapOvr>
  <p:transition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0B9914-BD5B-4482-97D0-DB6E79DAE320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sp>
        <p:nvSpPr>
          <p:cNvPr id="11267" name="Rectangle 5"/>
          <p:cNvSpPr>
            <a:spLocks noChangeArrowheads="1"/>
          </p:cNvSpPr>
          <p:nvPr/>
        </p:nvSpPr>
        <p:spPr bwMode="auto">
          <a:xfrm>
            <a:off x="312738" y="333375"/>
            <a:ext cx="850741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 sz="3200">
                <a:solidFill>
                  <a:srgbClr val="FF0000"/>
                </a:solidFill>
              </a:rPr>
              <a:t> Алгоритм ЯВА (</a:t>
            </a:r>
            <a:r>
              <a:rPr lang="ru-RU" sz="3200"/>
              <a:t>В.А. Якубович, 1965</a:t>
            </a:r>
            <a:r>
              <a:rPr lang="ru-RU"/>
              <a:t>)</a:t>
            </a:r>
          </a:p>
        </p:txBody>
      </p:sp>
      <p:sp>
        <p:nvSpPr>
          <p:cNvPr id="11268" name="Прямоугольник 4"/>
          <p:cNvSpPr>
            <a:spLocks noChangeArrowheads="1"/>
          </p:cNvSpPr>
          <p:nvPr/>
        </p:nvSpPr>
        <p:spPr bwMode="auto">
          <a:xfrm>
            <a:off x="34925" y="5229225"/>
            <a:ext cx="8161338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ru-RU" sz="2800"/>
              <a:t>Пространство гиперплоскостей </a:t>
            </a:r>
            <a:r>
              <a:rPr lang="en-US" sz="2800"/>
              <a:t>{w,d}</a:t>
            </a:r>
            <a:r>
              <a:rPr lang="ru-RU" sz="2800"/>
              <a:t>: </a:t>
            </a:r>
            <a:r>
              <a:rPr lang="en-US" sz="2800"/>
              <a:t> </a:t>
            </a:r>
            <a:r>
              <a:rPr lang="ru-RU" sz="2800"/>
              <a:t>(</a:t>
            </a:r>
            <a:r>
              <a:rPr lang="en-US" sz="2800"/>
              <a:t>w,x</a:t>
            </a:r>
            <a:r>
              <a:rPr lang="ru-RU" sz="2800"/>
              <a:t>)+</a:t>
            </a:r>
            <a:r>
              <a:rPr lang="en-US" sz="2800"/>
              <a:t>d</a:t>
            </a:r>
            <a:r>
              <a:rPr lang="ru-RU" sz="2800"/>
              <a:t>=0</a:t>
            </a:r>
            <a:r>
              <a:rPr lang="en-US" sz="2800"/>
              <a:t> </a:t>
            </a:r>
          </a:p>
          <a:p>
            <a:pPr eaLnBrk="0" hangingPunct="0"/>
            <a:r>
              <a:rPr lang="en-US" sz="2800"/>
              <a:t>   </a:t>
            </a:r>
            <a:r>
              <a:rPr lang="ru-RU" sz="2800"/>
              <a:t> </a:t>
            </a:r>
            <a:r>
              <a:rPr lang="en-US" sz="2800"/>
              <a:t>w={w</a:t>
            </a:r>
            <a:r>
              <a:rPr lang="en-US" sz="2800" baseline="-25000"/>
              <a:t>1 </a:t>
            </a:r>
            <a:r>
              <a:rPr lang="en-US" sz="2800"/>
              <a:t>w</a:t>
            </a:r>
            <a:r>
              <a:rPr lang="en-US" sz="2800" baseline="-25000"/>
              <a:t>2 </a:t>
            </a:r>
            <a:r>
              <a:rPr lang="en-US" sz="2800"/>
              <a:t> ,…, w</a:t>
            </a:r>
            <a:r>
              <a:rPr lang="en-US" sz="2800" baseline="-25000"/>
              <a:t>m</a:t>
            </a:r>
            <a:r>
              <a:rPr lang="en-US" sz="2800"/>
              <a:t>}</a:t>
            </a:r>
            <a:r>
              <a:rPr lang="ru-RU"/>
              <a:t>.</a:t>
            </a:r>
          </a:p>
          <a:p>
            <a:pPr eaLnBrk="0" hangingPunct="0"/>
            <a:endParaRPr lang="ru-RU"/>
          </a:p>
        </p:txBody>
      </p:sp>
      <p:pic>
        <p:nvPicPr>
          <p:cNvPr id="11269" name="Picture 2" descr="E:\TALKS\Talks19\MAT-MEX-US10-10-19\pic-separ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90663" y="836613"/>
            <a:ext cx="5818187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5" descr="C:\Users\Lenovo\Pictures\female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19925" y="854075"/>
            <a:ext cx="2016125" cy="174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1" name="Picture 4" descr="C:\Users\Lenovo\Pictures\male-6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9388" y="3402013"/>
            <a:ext cx="1944687" cy="165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2" name="Прямоугольник 8"/>
          <p:cNvSpPr>
            <a:spLocks noChangeArrowheads="1"/>
          </p:cNvSpPr>
          <p:nvPr/>
        </p:nvSpPr>
        <p:spPr bwMode="auto">
          <a:xfrm>
            <a:off x="6689725" y="4149725"/>
            <a:ext cx="227488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ru-RU" sz="3600"/>
              <a:t>(</a:t>
            </a:r>
            <a:r>
              <a:rPr lang="en-US" sz="3600"/>
              <a:t>w,x</a:t>
            </a:r>
            <a:r>
              <a:rPr lang="ru-RU" sz="3600"/>
              <a:t>)+</a:t>
            </a:r>
            <a:r>
              <a:rPr lang="en-US" sz="3600"/>
              <a:t>d&gt;</a:t>
            </a:r>
            <a:r>
              <a:rPr lang="ru-RU" sz="3600"/>
              <a:t>0</a:t>
            </a:r>
            <a:r>
              <a:rPr lang="en-US" sz="3600"/>
              <a:t> </a:t>
            </a:r>
            <a:endParaRPr lang="ru-RU" sz="3600"/>
          </a:p>
        </p:txBody>
      </p:sp>
    </p:spTree>
  </p:cSld>
  <p:clrMapOvr>
    <a:masterClrMapping/>
  </p:clrMapOvr>
  <p:transition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5"/>
          <p:cNvSpPr>
            <a:spLocks noChangeArrowheads="1"/>
          </p:cNvSpPr>
          <p:nvPr/>
        </p:nvSpPr>
        <p:spPr bwMode="auto">
          <a:xfrm>
            <a:off x="179388" y="231775"/>
            <a:ext cx="8964612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>
                <a:solidFill>
                  <a:srgbClr val="FF0000"/>
                </a:solidFill>
              </a:rPr>
              <a:t>ТЕМЫ 1-4. ПРОРЕФЕРИРОВАТЬ ОДНУ ИЗ РАБОТ</a:t>
            </a:r>
          </a:p>
        </p:txBody>
      </p:sp>
      <p:sp>
        <p:nvSpPr>
          <p:cNvPr id="12291" name="Прямоугольник 10"/>
          <p:cNvSpPr>
            <a:spLocks noChangeArrowheads="1"/>
          </p:cNvSpPr>
          <p:nvPr/>
        </p:nvSpPr>
        <p:spPr bwMode="auto">
          <a:xfrm>
            <a:off x="72008" y="785794"/>
            <a:ext cx="9036496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ru-RU" dirty="0"/>
              <a:t>1. Митчелл Б. Ф., Демьянов В. Ф., </a:t>
            </a:r>
            <a:r>
              <a:rPr lang="ru-RU" dirty="0" err="1"/>
              <a:t>Малоземов</a:t>
            </a:r>
            <a:r>
              <a:rPr lang="ru-RU" dirty="0"/>
              <a:t> В. Н. Нахождение ближайшей к началу координат точки многогранника // Вестник ЛГУ. 1971. № 19. С. 38-45.</a:t>
            </a:r>
            <a:r>
              <a:rPr lang="en-US" dirty="0"/>
              <a:t>  1b) </a:t>
            </a:r>
            <a:r>
              <a:rPr lang="ru-RU" dirty="0"/>
              <a:t>В. Н. </a:t>
            </a:r>
            <a:r>
              <a:rPr lang="ru-RU" dirty="0" err="1"/>
              <a:t>Малозёмов</a:t>
            </a:r>
            <a:r>
              <a:rPr lang="ru-RU" dirty="0"/>
              <a:t> </a:t>
            </a:r>
            <a:r>
              <a:rPr lang="ru-RU" dirty="0" err="1"/>
              <a:t>МДМ-методу</a:t>
            </a:r>
            <a:r>
              <a:rPr lang="ru-RU" dirty="0"/>
              <a:t> — 40 лет. Вестник Сыктывкарского ун-та, 15, 2012.</a:t>
            </a:r>
          </a:p>
          <a:p>
            <a:pPr eaLnBrk="0" hangingPunct="0"/>
            <a:endParaRPr lang="ru-RU" dirty="0"/>
          </a:p>
          <a:p>
            <a:pPr eaLnBrk="0" hangingPunct="0"/>
            <a:r>
              <a:rPr lang="ru-RU" dirty="0"/>
              <a:t>2. </a:t>
            </a:r>
            <a:r>
              <a:rPr lang="ru-RU" dirty="0" err="1"/>
              <a:t>Б.Н.Козинец</a:t>
            </a:r>
            <a:r>
              <a:rPr lang="ru-RU" dirty="0"/>
              <a:t>. Об одном </a:t>
            </a:r>
            <a:r>
              <a:rPr lang="ru-RU" dirty="0" err="1"/>
              <a:t>алгорифме</a:t>
            </a:r>
            <a:r>
              <a:rPr lang="ru-RU" dirty="0"/>
              <a:t> обучения линейного персептрона, </a:t>
            </a:r>
            <a:r>
              <a:rPr lang="ru-RU" dirty="0" err="1"/>
              <a:t>Выч.техника</a:t>
            </a:r>
            <a:r>
              <a:rPr lang="ru-RU" dirty="0"/>
              <a:t> и вопросы программирования 1964.</a:t>
            </a:r>
          </a:p>
          <a:p>
            <a:pPr eaLnBrk="0" hangingPunct="0"/>
            <a:endParaRPr lang="ru-RU" dirty="0"/>
          </a:p>
          <a:p>
            <a:pPr eaLnBrk="0" hangingPunct="0"/>
            <a:r>
              <a:rPr lang="ru-RU" dirty="0"/>
              <a:t>3. В. Н. </a:t>
            </a:r>
            <a:r>
              <a:rPr lang="ru-RU" dirty="0" err="1"/>
              <a:t>Вапник</a:t>
            </a:r>
            <a:r>
              <a:rPr lang="ru-RU" dirty="0"/>
              <a:t>, А. Я. </a:t>
            </a:r>
            <a:r>
              <a:rPr lang="ru-RU" dirty="0" err="1"/>
              <a:t>Червоненкис</a:t>
            </a:r>
            <a:r>
              <a:rPr lang="ru-RU" dirty="0"/>
              <a:t>, “Об одном классе персептронов”, </a:t>
            </a:r>
            <a:r>
              <a:rPr lang="ru-RU" i="1" dirty="0"/>
              <a:t>Автомат. и </a:t>
            </a:r>
            <a:r>
              <a:rPr lang="ru-RU" i="1" dirty="0" err="1"/>
              <a:t>телемех</a:t>
            </a:r>
            <a:r>
              <a:rPr lang="ru-RU" i="1" dirty="0"/>
              <a:t>.</a:t>
            </a:r>
            <a:r>
              <a:rPr lang="ru-RU" dirty="0"/>
              <a:t>, 25:1 (1964), 112–120.</a:t>
            </a:r>
          </a:p>
          <a:p>
            <a:pPr eaLnBrk="0" hangingPunct="0"/>
            <a:endParaRPr lang="ru-RU" dirty="0"/>
          </a:p>
          <a:p>
            <a:pPr eaLnBrk="0" hangingPunct="0"/>
            <a:r>
              <a:rPr lang="ru-RU" dirty="0"/>
              <a:t>4. Якубович В.А. </a:t>
            </a:r>
            <a:r>
              <a:rPr lang="ru-RU" dirty="0" err="1"/>
              <a:t>Рекурентные</a:t>
            </a:r>
            <a:r>
              <a:rPr lang="ru-RU" dirty="0"/>
              <a:t> конечно-сходящиеся </a:t>
            </a:r>
          </a:p>
          <a:p>
            <a:pPr eaLnBrk="0" hangingPunct="0"/>
            <a:r>
              <a:rPr lang="ru-RU" dirty="0"/>
              <a:t> </a:t>
            </a:r>
            <a:r>
              <a:rPr lang="ru-RU" dirty="0" err="1"/>
              <a:t>алгорифмы</a:t>
            </a:r>
            <a:r>
              <a:rPr lang="ru-RU" dirty="0"/>
              <a:t> решения систем неравенств”, </a:t>
            </a:r>
            <a:r>
              <a:rPr lang="ru-RU" dirty="0" err="1"/>
              <a:t>Докл</a:t>
            </a:r>
            <a:r>
              <a:rPr lang="ru-RU" dirty="0"/>
              <a:t>. АН СССР, 166:6 (1966), 1308–1311.</a:t>
            </a:r>
          </a:p>
          <a:p>
            <a:pPr eaLnBrk="0" hangingPunct="0"/>
            <a:r>
              <a:rPr lang="ru-RU" dirty="0">
                <a:solidFill>
                  <a:srgbClr val="FF0000"/>
                </a:solidFill>
              </a:rPr>
              <a:t>ТЕМЫ 5-8: Запрограммировать один из алгоритмов работ  </a:t>
            </a:r>
          </a:p>
          <a:p>
            <a:pPr eaLnBrk="0" hangingPunct="0"/>
            <a:r>
              <a:rPr lang="ru-RU" dirty="0">
                <a:solidFill>
                  <a:srgbClr val="FF0000"/>
                </a:solidFill>
              </a:rPr>
              <a:t>                 1,2,3,4,  чтобы впоследствии сравнить их на тестах. </a:t>
            </a:r>
          </a:p>
        </p:txBody>
      </p:sp>
    </p:spTree>
  </p:cSld>
  <p:clrMapOvr>
    <a:masterClrMapping/>
  </p:clrMapOvr>
  <p:transition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5"/>
          <p:cNvSpPr>
            <a:spLocks noChangeArrowheads="1"/>
          </p:cNvSpPr>
          <p:nvPr/>
        </p:nvSpPr>
        <p:spPr bwMode="auto">
          <a:xfrm>
            <a:off x="98425" y="188913"/>
            <a:ext cx="90106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>
                <a:solidFill>
                  <a:srgbClr val="FF0000"/>
                </a:solidFill>
              </a:rPr>
              <a:t>ТЕМА 9. Метод Брэгмана поиска пересечения выпуклых мн-в</a:t>
            </a:r>
          </a:p>
        </p:txBody>
      </p:sp>
      <p:sp>
        <p:nvSpPr>
          <p:cNvPr id="13315" name="Прямоугольник 10"/>
          <p:cNvSpPr>
            <a:spLocks noChangeArrowheads="1"/>
          </p:cNvSpPr>
          <p:nvPr/>
        </p:nvSpPr>
        <p:spPr bwMode="auto">
          <a:xfrm>
            <a:off x="0" y="836613"/>
            <a:ext cx="9144000" cy="267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/>
              <a:t>Л. М. Брэгман (1965). Нахождение общей точки выпуклых множеств методом последовательного проектирования</a:t>
            </a:r>
          </a:p>
          <a:p>
            <a:pPr eaLnBrk="0" hangingPunct="0"/>
            <a:r>
              <a:rPr lang="ru-RU"/>
              <a:t>Докл. АН СССР, 1965, 162:3,  487–490. (предст. Л.В.Канторович)</a:t>
            </a:r>
          </a:p>
          <a:p>
            <a:pPr eaLnBrk="0" hangingPunct="0"/>
            <a:endParaRPr lang="ru-RU"/>
          </a:p>
          <a:p>
            <a:pPr eaLnBrk="0" hangingPunct="0"/>
            <a:r>
              <a:rPr lang="ru-RU"/>
              <a:t>Л. М. Брэгман (1967)  Релаксационный метод нахождения общей точки выпуклых множеств и его применение для решения задач выпуклого программирования. ЖВМ и МФ, 1967, 7:3,  620–631</a:t>
            </a:r>
          </a:p>
        </p:txBody>
      </p:sp>
      <p:pic>
        <p:nvPicPr>
          <p:cNvPr id="13316" name="Picture 2" descr="E:\TALKS\Talks19\MAT-MEX-US10-10-19\626px-BregmanDivergence.svg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35600" y="3771900"/>
            <a:ext cx="37084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4" descr="E:\TALKS\Talks19\MAT-MEX-US10-10-19\pic-separ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1450" y="3789363"/>
            <a:ext cx="4471988" cy="273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8" name="Прямоугольник 7"/>
          <p:cNvSpPr>
            <a:spLocks noChangeArrowheads="1"/>
          </p:cNvSpPr>
          <p:nvPr/>
        </p:nvSpPr>
        <p:spPr bwMode="auto">
          <a:xfrm>
            <a:off x="6149975" y="3644900"/>
            <a:ext cx="28860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/>
              <a:t>Bregman divergence</a:t>
            </a:r>
            <a:endParaRPr lang="ru-RU"/>
          </a:p>
        </p:txBody>
      </p:sp>
      <p:sp>
        <p:nvSpPr>
          <p:cNvPr id="13319" name="Прямоугольник 7"/>
          <p:cNvSpPr>
            <a:spLocks noChangeArrowheads="1"/>
          </p:cNvSpPr>
          <p:nvPr/>
        </p:nvSpPr>
        <p:spPr bwMode="auto">
          <a:xfrm>
            <a:off x="179388" y="3644900"/>
            <a:ext cx="24622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/>
              <a:t>Bregman method</a:t>
            </a:r>
            <a:endParaRPr lang="ru-RU"/>
          </a:p>
        </p:txBody>
      </p:sp>
    </p:spTree>
  </p:cSld>
  <p:clrMapOvr>
    <a:masterClrMapping/>
  </p:clrMapOvr>
  <p:transition>
    <p:rand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5"/>
          <p:cNvSpPr>
            <a:spLocks noChangeArrowheads="1"/>
          </p:cNvSpPr>
          <p:nvPr/>
        </p:nvSpPr>
        <p:spPr bwMode="auto">
          <a:xfrm>
            <a:off x="179388" y="188913"/>
            <a:ext cx="8831262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 sz="2800">
                <a:solidFill>
                  <a:srgbClr val="FF0000"/>
                </a:solidFill>
              </a:rPr>
              <a:t>ТЕМА 9. Реферат статьи Л.М.Брэгмана:</a:t>
            </a:r>
          </a:p>
          <a:p>
            <a:pPr eaLnBrk="0" hangingPunct="0"/>
            <a:r>
              <a:rPr lang="ru-RU" sz="2800"/>
              <a:t>Л</a:t>
            </a:r>
            <a:r>
              <a:rPr lang="ru-RU"/>
              <a:t>. М. Брэгман (1965). Нахождение общей точки выпуклых множеств методом последовательного проектирования Докл. АН СССР, 1965, 162:3,  487–490. (предст. Л.В.Канторович)</a:t>
            </a:r>
          </a:p>
          <a:p>
            <a:pPr eaLnBrk="0" hangingPunct="0"/>
            <a:endParaRPr lang="ru-RU"/>
          </a:p>
          <a:p>
            <a:pPr eaLnBrk="0" hangingPunct="0"/>
            <a:r>
              <a:rPr lang="ru-RU"/>
              <a:t>Л. М. Брэгман (1967)  Релаксационный метод нахождения общей точки выпуклых множеств и его применение для решения задач выпуклого программирования. ЖВМ и МФ, 1967, 7:3,  620–631</a:t>
            </a:r>
          </a:p>
          <a:p>
            <a:pPr eaLnBrk="0" hangingPunct="0"/>
            <a:endParaRPr lang="ru-RU" sz="2800">
              <a:solidFill>
                <a:srgbClr val="FF0000"/>
              </a:solidFill>
            </a:endParaRPr>
          </a:p>
          <a:p>
            <a:pPr eaLnBrk="0" hangingPunct="0"/>
            <a:endParaRPr lang="ru-RU" sz="2800">
              <a:solidFill>
                <a:srgbClr val="FF0000"/>
              </a:solidFill>
            </a:endParaRPr>
          </a:p>
        </p:txBody>
      </p:sp>
      <p:sp>
        <p:nvSpPr>
          <p:cNvPr id="14339" name="Прямоугольник 10"/>
          <p:cNvSpPr>
            <a:spLocks noChangeArrowheads="1"/>
          </p:cNvSpPr>
          <p:nvPr/>
        </p:nvSpPr>
        <p:spPr bwMode="auto">
          <a:xfrm>
            <a:off x="0" y="3857625"/>
            <a:ext cx="914400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2800" dirty="0"/>
              <a:t>M</a:t>
            </a:r>
            <a:r>
              <a:rPr lang="ru-RU" sz="2800" dirty="0" err="1"/>
              <a:t>етод</a:t>
            </a:r>
            <a:r>
              <a:rPr lang="ru-RU" sz="2800" dirty="0"/>
              <a:t> </a:t>
            </a:r>
            <a:r>
              <a:rPr lang="ru-RU" sz="2800" dirty="0" err="1"/>
              <a:t>Брэгмана</a:t>
            </a:r>
            <a:r>
              <a:rPr lang="ru-RU" sz="2800" dirty="0"/>
              <a:t> очень известен за рубежом</a:t>
            </a:r>
          </a:p>
          <a:p>
            <a:pPr eaLnBrk="0" hangingPunct="0"/>
            <a:r>
              <a:rPr lang="ru-RU" sz="2800" dirty="0"/>
              <a:t> (</a:t>
            </a:r>
            <a:r>
              <a:rPr lang="en-US" sz="2800" dirty="0"/>
              <a:t>Bregman method, Bregman divergence)</a:t>
            </a:r>
            <a:endParaRPr lang="ru-RU" sz="2800" dirty="0"/>
          </a:p>
          <a:p>
            <a:pPr eaLnBrk="0" hangingPunct="0"/>
            <a:r>
              <a:rPr lang="ru-RU" sz="3200" dirty="0">
                <a:solidFill>
                  <a:srgbClr val="FF0000"/>
                </a:solidFill>
              </a:rPr>
              <a:t>Число ссылок на </a:t>
            </a:r>
            <a:r>
              <a:rPr lang="en-US" sz="3200" dirty="0">
                <a:solidFill>
                  <a:srgbClr val="FF0000"/>
                </a:solidFill>
              </a:rPr>
              <a:t>[</a:t>
            </a:r>
            <a:r>
              <a:rPr lang="ru-RU" sz="3200" dirty="0">
                <a:solidFill>
                  <a:srgbClr val="FF0000"/>
                </a:solidFill>
              </a:rPr>
              <a:t>Брэгман,1967</a:t>
            </a:r>
            <a:r>
              <a:rPr lang="en-US" sz="3200" dirty="0">
                <a:solidFill>
                  <a:srgbClr val="FF0000"/>
                </a:solidFill>
              </a:rPr>
              <a:t>] </a:t>
            </a:r>
            <a:r>
              <a:rPr lang="ru-RU" sz="2800" dirty="0">
                <a:solidFill>
                  <a:srgbClr val="FF0000"/>
                </a:solidFill>
              </a:rPr>
              <a:t>в </a:t>
            </a:r>
            <a:r>
              <a:rPr lang="ru-RU" sz="2800" dirty="0" err="1">
                <a:solidFill>
                  <a:srgbClr val="FF0000"/>
                </a:solidFill>
              </a:rPr>
              <a:t>Скопусе</a:t>
            </a:r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rgbClr val="FF0000"/>
                </a:solidFill>
              </a:rPr>
              <a:t>&gt;</a:t>
            </a:r>
            <a:r>
              <a:rPr lang="ru-RU" sz="3200" dirty="0">
                <a:solidFill>
                  <a:srgbClr val="FF0000"/>
                </a:solidFill>
              </a:rPr>
              <a:t>1600!</a:t>
            </a:r>
          </a:p>
          <a:p>
            <a:pPr eaLnBrk="0" hangingPunct="0"/>
            <a:r>
              <a:rPr lang="en-US" sz="2800" dirty="0">
                <a:solidFill>
                  <a:srgbClr val="FF0000"/>
                </a:solidFill>
              </a:rPr>
              <a:t>Bregman </a:t>
            </a:r>
            <a:r>
              <a:rPr lang="ru-RU" sz="2800" dirty="0">
                <a:solidFill>
                  <a:srgbClr val="FF0000"/>
                </a:solidFill>
              </a:rPr>
              <a:t>в заголовке</a:t>
            </a:r>
            <a:r>
              <a:rPr lang="en-US" sz="2800" dirty="0">
                <a:solidFill>
                  <a:srgbClr val="FF0000"/>
                </a:solidFill>
              </a:rPr>
              <a:t>:</a:t>
            </a:r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rgbClr val="FF0000"/>
                </a:solidFill>
              </a:rPr>
              <a:t>&gt;</a:t>
            </a:r>
            <a:r>
              <a:rPr lang="ru-RU" sz="2800" dirty="0">
                <a:solidFill>
                  <a:srgbClr val="FF0000"/>
                </a:solidFill>
              </a:rPr>
              <a:t>10</a:t>
            </a:r>
            <a:r>
              <a:rPr lang="en-US" sz="2800" dirty="0">
                <a:solidFill>
                  <a:srgbClr val="FF0000"/>
                </a:solidFill>
              </a:rPr>
              <a:t>00</a:t>
            </a:r>
            <a:r>
              <a:rPr lang="ru-RU" sz="2800" dirty="0">
                <a:solidFill>
                  <a:srgbClr val="FF0000"/>
                </a:solidFill>
              </a:rPr>
              <a:t> статей</a:t>
            </a:r>
          </a:p>
          <a:p>
            <a:pPr eaLnBrk="0" hangingPunct="0"/>
            <a:endParaRPr lang="ru-RU" sz="2800" dirty="0">
              <a:sym typeface="Wingdings" pitchFamily="2" charset="2"/>
            </a:endParaRPr>
          </a:p>
        </p:txBody>
      </p:sp>
    </p:spTree>
  </p:cSld>
  <p:clrMapOvr>
    <a:masterClrMapping/>
  </p:clrMapOvr>
  <p:transition>
    <p:rand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106B2F-3D45-49B2-994E-6110F1C4BE08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  <p:sp>
        <p:nvSpPr>
          <p:cNvPr id="15363" name="Rectangle 5"/>
          <p:cNvSpPr>
            <a:spLocks noChangeArrowheads="1"/>
          </p:cNvSpPr>
          <p:nvPr/>
        </p:nvSpPr>
        <p:spPr bwMode="auto">
          <a:xfrm>
            <a:off x="71438" y="101600"/>
            <a:ext cx="9072562" cy="618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2800"/>
              <a:t>  </a:t>
            </a:r>
            <a:r>
              <a:rPr lang="ru-RU" sz="2800">
                <a:solidFill>
                  <a:srgbClr val="FF0000"/>
                </a:solidFill>
              </a:rPr>
              <a:t>ПРИМЕНЕНИЯ МЕТОДА БРЭГМАНА В ИИ</a:t>
            </a:r>
          </a:p>
          <a:p>
            <a:pPr eaLnBrk="0" hangingPunct="0"/>
            <a:r>
              <a:rPr lang="ru-RU" sz="2800"/>
              <a:t>  </a:t>
            </a:r>
            <a:r>
              <a:rPr lang="en-US" sz="2800"/>
              <a:t>Clustering with Bregman divergences, Banerjee, A et al. J</a:t>
            </a:r>
            <a:r>
              <a:rPr lang="ru-RU" sz="2800"/>
              <a:t>. </a:t>
            </a:r>
            <a:r>
              <a:rPr lang="en-US" sz="2800"/>
              <a:t>Machine Learning Research, 2005 </a:t>
            </a:r>
            <a:r>
              <a:rPr lang="ru-RU" sz="2800"/>
              <a:t> </a:t>
            </a:r>
            <a:r>
              <a:rPr lang="en-US" sz="2800">
                <a:solidFill>
                  <a:srgbClr val="FF0000"/>
                </a:solidFill>
              </a:rPr>
              <a:t>(times cited: &gt;500) </a:t>
            </a:r>
          </a:p>
          <a:p>
            <a:pPr eaLnBrk="0" hangingPunct="0"/>
            <a:r>
              <a:rPr lang="ru-RU" sz="2800"/>
              <a:t>     </a:t>
            </a:r>
            <a:r>
              <a:rPr lang="en-US" sz="2800"/>
              <a:t>Learning Bregman Distance Functions for Structural Learning to Rank; Li, Xi et al.</a:t>
            </a:r>
          </a:p>
          <a:p>
            <a:pPr eaLnBrk="0" hangingPunct="0"/>
            <a:r>
              <a:rPr lang="en-US" sz="2800"/>
              <a:t>IEEE Trans. Knowledge And Data Engineering, 2017.</a:t>
            </a:r>
          </a:p>
          <a:p>
            <a:pPr eaLnBrk="0" hangingPunct="0"/>
            <a:endParaRPr lang="ru-RU">
              <a:solidFill>
                <a:srgbClr val="FF0000"/>
              </a:solidFill>
            </a:endParaRPr>
          </a:p>
          <a:p>
            <a:pPr eaLnBrk="0" hangingPunct="0"/>
            <a:r>
              <a:rPr lang="ru-RU">
                <a:solidFill>
                  <a:srgbClr val="FF0000"/>
                </a:solidFill>
              </a:rPr>
              <a:t>ДРУГИЕ ПУБЛИКАЦИИ: </a:t>
            </a:r>
            <a:r>
              <a:rPr lang="en-US"/>
              <a:t>reconstruction of seismic data, tomography, segmentation and correction of MR images and color images, clustering</a:t>
            </a:r>
            <a:r>
              <a:rPr lang="en-US" sz="2800"/>
              <a:t>, </a:t>
            </a:r>
            <a:r>
              <a:rPr lang="en-US"/>
              <a:t>image restoration, </a:t>
            </a:r>
            <a:r>
              <a:rPr lang="en-US" sz="2800"/>
              <a:t> </a:t>
            </a:r>
            <a:r>
              <a:rPr lang="en-US"/>
              <a:t>subspace learning, solving variational inequalities, nonconvex optimization, </a:t>
            </a:r>
          </a:p>
          <a:p>
            <a:pPr eaLnBrk="0" hangingPunct="0"/>
            <a:r>
              <a:rPr lang="en-US"/>
              <a:t>Solving the Self-repelling Snakes Model</a:t>
            </a:r>
          </a:p>
          <a:p>
            <a:pPr eaLnBrk="0" hangingPunct="0"/>
            <a:r>
              <a:rPr lang="en-US"/>
              <a:t>Skin Cancer Detection Using Bregman Recurrent Deep Learning…</a:t>
            </a:r>
          </a:p>
          <a:p>
            <a:pPr eaLnBrk="0" hangingPunct="0"/>
            <a:endParaRPr lang="ru-RU" sz="2800"/>
          </a:p>
          <a:p>
            <a:pPr eaLnBrk="0" hangingPunct="0"/>
            <a:endParaRPr lang="ru-RU" sz="2800"/>
          </a:p>
        </p:txBody>
      </p:sp>
      <p:sp>
        <p:nvSpPr>
          <p:cNvPr id="15364" name="Прямоугольник 4"/>
          <p:cNvSpPr>
            <a:spLocks noChangeArrowheads="1"/>
          </p:cNvSpPr>
          <p:nvPr/>
        </p:nvSpPr>
        <p:spPr bwMode="auto">
          <a:xfrm>
            <a:off x="395288" y="5661025"/>
            <a:ext cx="8208962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 sz="2800">
                <a:solidFill>
                  <a:srgbClr val="FF0000"/>
                </a:solidFill>
                <a:sym typeface="Wingdings" pitchFamily="2" charset="2"/>
              </a:rPr>
              <a:t>ТЕМА 10: </a:t>
            </a:r>
            <a:r>
              <a:rPr lang="ru-RU" sz="2800">
                <a:sym typeface="Wingdings" pitchFamily="2" charset="2"/>
              </a:rPr>
              <a:t>реферат</a:t>
            </a:r>
            <a:r>
              <a:rPr lang="en-US" sz="2800">
                <a:sym typeface="Wingdings" pitchFamily="2" charset="2"/>
              </a:rPr>
              <a:t> </a:t>
            </a:r>
            <a:r>
              <a:rPr lang="ru-RU" sz="2800">
                <a:sym typeface="Wingdings" pitchFamily="2" charset="2"/>
              </a:rPr>
              <a:t>статьи по методу Брэгмана</a:t>
            </a:r>
            <a:r>
              <a:rPr lang="en-US" sz="2800">
                <a:sym typeface="Wingdings" pitchFamily="2" charset="2"/>
              </a:rPr>
              <a:t> </a:t>
            </a:r>
            <a:r>
              <a:rPr lang="ru-RU" sz="2800">
                <a:sym typeface="Wingdings" pitchFamily="2" charset="2"/>
              </a:rPr>
              <a:t>и его применению на английском. </a:t>
            </a:r>
            <a:endParaRPr lang="en-US" sz="28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rand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CBC9E3-5CC1-4978-890B-DF3021BA6F18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  <p:sp>
        <p:nvSpPr>
          <p:cNvPr id="16387" name="Text Box 5"/>
          <p:cNvSpPr txBox="1">
            <a:spLocks noChangeArrowheads="1"/>
          </p:cNvSpPr>
          <p:nvPr/>
        </p:nvSpPr>
        <p:spPr bwMode="auto">
          <a:xfrm>
            <a:off x="34925" y="692150"/>
            <a:ext cx="9109075" cy="60626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ru-RU" b="0" dirty="0"/>
              <a:t>1. </a:t>
            </a:r>
            <a:r>
              <a:rPr lang="ru-RU" b="0" dirty="0" err="1"/>
              <a:t>В.Н.Фомин</a:t>
            </a:r>
            <a:r>
              <a:rPr lang="ru-RU" b="0" dirty="0"/>
              <a:t>, Математическая теория обучаемых опознающих систем. Л.: ЛГУ, 1976</a:t>
            </a:r>
            <a:r>
              <a:rPr lang="en-US" b="0" dirty="0"/>
              <a:t>.</a:t>
            </a:r>
          </a:p>
          <a:p>
            <a:pPr eaLnBrk="0" hangingPunct="0"/>
            <a:r>
              <a:rPr lang="ru-RU" b="0" dirty="0"/>
              <a:t>2. А.Х. </a:t>
            </a:r>
            <a:r>
              <a:rPr lang="ru-RU" b="0" dirty="0" err="1"/>
              <a:t>Гелиг</a:t>
            </a:r>
            <a:r>
              <a:rPr lang="ru-RU" b="0" dirty="0"/>
              <a:t>. Динамика импульсных систем и нейронных сетей. Л.: Изд-во ЛГУ, 1982</a:t>
            </a:r>
            <a:r>
              <a:rPr lang="en-US" b="0" dirty="0"/>
              <a:t>.</a:t>
            </a:r>
            <a:endParaRPr lang="ru-RU" b="0" dirty="0"/>
          </a:p>
          <a:p>
            <a:pPr eaLnBrk="0" hangingPunct="0"/>
            <a:r>
              <a:rPr lang="ru-RU" b="0" dirty="0"/>
              <a:t>3. А.Х. </a:t>
            </a:r>
            <a:r>
              <a:rPr lang="ru-RU" b="0" dirty="0" err="1"/>
              <a:t>Гелиг</a:t>
            </a:r>
            <a:r>
              <a:rPr lang="ru-RU" b="0" dirty="0"/>
              <a:t>, </a:t>
            </a:r>
            <a:r>
              <a:rPr lang="ru-RU" b="0" dirty="0" err="1"/>
              <a:t>А.С.Матвеев</a:t>
            </a:r>
            <a:r>
              <a:rPr lang="ru-RU" b="0" dirty="0"/>
              <a:t>. Введение в математическую теорию обучаемых</a:t>
            </a:r>
            <a:r>
              <a:rPr lang="en-US" b="0" dirty="0"/>
              <a:t> </a:t>
            </a:r>
            <a:r>
              <a:rPr lang="ru-RU" b="0" dirty="0"/>
              <a:t>распознающих систем и нейронных сетей. Изд-во СПбГУ. 2014.</a:t>
            </a:r>
          </a:p>
          <a:p>
            <a:pPr eaLnBrk="0" hangingPunct="0"/>
            <a:r>
              <a:rPr lang="ru-RU" dirty="0"/>
              <a:t>Первая в РФ книга по сетевым и </a:t>
            </a:r>
            <a:r>
              <a:rPr lang="ru-RU" dirty="0" err="1"/>
              <a:t>многоагентным</a:t>
            </a:r>
            <a:r>
              <a:rPr lang="ru-RU" dirty="0"/>
              <a:t> системам:</a:t>
            </a:r>
          </a:p>
          <a:p>
            <a:pPr eaLnBrk="0" hangingPunct="0"/>
            <a:r>
              <a:rPr lang="ru-RU" b="0" dirty="0"/>
              <a:t>4. Проблемы сетевого управления (2015), Ред. </a:t>
            </a:r>
            <a:r>
              <a:rPr lang="ru-RU" b="0" dirty="0" err="1"/>
              <a:t>А.Л.Фрадков</a:t>
            </a:r>
            <a:r>
              <a:rPr lang="ru-RU" b="0" dirty="0"/>
              <a:t>,</a:t>
            </a:r>
          </a:p>
          <a:p>
            <a:pPr eaLnBrk="0" hangingPunct="0"/>
            <a:r>
              <a:rPr lang="ru-RU" b="0" dirty="0" err="1"/>
              <a:t>М.С.Ананьевский</a:t>
            </a:r>
            <a:r>
              <a:rPr lang="ru-RU" b="0" dirty="0"/>
              <a:t>, </a:t>
            </a:r>
            <a:r>
              <a:rPr lang="ru-RU" b="0" dirty="0" err="1"/>
              <a:t>А.С.Матвеев</a:t>
            </a:r>
            <a:r>
              <a:rPr lang="ru-RU" b="0" dirty="0"/>
              <a:t>, </a:t>
            </a:r>
            <a:r>
              <a:rPr lang="ru-RU" b="0" dirty="0" err="1"/>
              <a:t>А.В.Проскурников</a:t>
            </a:r>
            <a:r>
              <a:rPr lang="ru-RU" b="0" dirty="0"/>
              <a:t> и др.</a:t>
            </a:r>
          </a:p>
          <a:p>
            <a:pPr eaLnBrk="0" hangingPunct="0"/>
            <a:r>
              <a:rPr lang="ru-RU" b="0" dirty="0"/>
              <a:t>5 </a:t>
            </a:r>
            <a:r>
              <a:rPr lang="ru-RU" b="0" dirty="0" err="1"/>
              <a:t>А.Л.Фрадков</a:t>
            </a:r>
            <a:r>
              <a:rPr lang="ru-RU" b="0" dirty="0"/>
              <a:t>. К задаче синтеза  самообучающихся распознающих систем. Вестник Ленинградского ун-та, 1972, №13 </a:t>
            </a:r>
            <a:r>
              <a:rPr lang="en-US" b="0" dirty="0"/>
              <a:t>C.70-76.</a:t>
            </a:r>
            <a:endParaRPr lang="ru-RU" b="0" dirty="0"/>
          </a:p>
          <a:p>
            <a:pPr eaLnBrk="0" hangingPunct="0"/>
            <a:r>
              <a:rPr lang="ru-RU" b="0" dirty="0"/>
              <a:t>6. Гусев С.В. Конечно-сходящийся </a:t>
            </a:r>
            <a:r>
              <a:rPr lang="ru-RU" dirty="0"/>
              <a:t>алгоритм</a:t>
            </a:r>
            <a:r>
              <a:rPr lang="ru-RU" b="0" dirty="0"/>
              <a:t> восстановления функции  </a:t>
            </a:r>
            <a:r>
              <a:rPr lang="ru-RU" dirty="0"/>
              <a:t>регрессии</a:t>
            </a:r>
            <a:r>
              <a:rPr lang="ru-RU" b="0" dirty="0"/>
              <a:t> и его применение в задачах </a:t>
            </a:r>
            <a:r>
              <a:rPr lang="ru-RU" dirty="0"/>
              <a:t>адаптивного</a:t>
            </a:r>
            <a:r>
              <a:rPr lang="ru-RU" b="0" dirty="0"/>
              <a:t> </a:t>
            </a:r>
          </a:p>
          <a:p>
            <a:pPr eaLnBrk="0" hangingPunct="0"/>
            <a:r>
              <a:rPr lang="ru-RU" b="0" dirty="0"/>
              <a:t>Управления. Авт. и </a:t>
            </a:r>
            <a:r>
              <a:rPr lang="ru-RU" b="0" dirty="0" err="1"/>
              <a:t>Телемех</a:t>
            </a:r>
            <a:r>
              <a:rPr lang="ru-RU" b="0" dirty="0"/>
              <a:t>., 1989, №3.</a:t>
            </a:r>
          </a:p>
          <a:p>
            <a:pPr eaLnBrk="0" hangingPunct="0"/>
            <a:r>
              <a:rPr lang="ru-RU" sz="2800" b="0" dirty="0">
                <a:solidFill>
                  <a:srgbClr val="FF0000"/>
                </a:solidFill>
              </a:rPr>
              <a:t>ТЕМЫ  11-16 – реферат главы из книги 1-4 или статьи 5-6.</a:t>
            </a:r>
          </a:p>
        </p:txBody>
      </p:sp>
      <p:sp>
        <p:nvSpPr>
          <p:cNvPr id="16388" name="Прямоугольник 3"/>
          <p:cNvSpPr>
            <a:spLocks noChangeArrowheads="1"/>
          </p:cNvSpPr>
          <p:nvPr/>
        </p:nvSpPr>
        <p:spPr bwMode="auto">
          <a:xfrm>
            <a:off x="611188" y="158750"/>
            <a:ext cx="85328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>
                <a:solidFill>
                  <a:srgbClr val="FF0000"/>
                </a:solidFill>
              </a:rPr>
              <a:t>Работы по ИИ на кафедре Теоретической Кибернетики </a:t>
            </a:r>
          </a:p>
        </p:txBody>
      </p:sp>
    </p:spTree>
  </p:cSld>
  <p:clrMapOvr>
    <a:masterClrMapping/>
  </p:clrMapOvr>
  <p:transition>
    <p:rand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08150A-DB23-4DBD-A44D-342C9CEABAF2}" type="slidenum">
              <a:rPr lang="ru-RU" smtClean="0"/>
              <a:pPr>
                <a:defRPr/>
              </a:pPr>
              <a:t>16</a:t>
            </a:fld>
            <a:endParaRPr lang="ru-RU" dirty="0"/>
          </a:p>
        </p:txBody>
      </p:sp>
      <p:sp>
        <p:nvSpPr>
          <p:cNvPr id="17411" name="Text Box 5"/>
          <p:cNvSpPr txBox="1">
            <a:spLocks noChangeArrowheads="1"/>
          </p:cNvSpPr>
          <p:nvPr/>
        </p:nvSpPr>
        <p:spPr bwMode="auto">
          <a:xfrm>
            <a:off x="34925" y="476250"/>
            <a:ext cx="9109075" cy="61245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ru-RU" sz="2800" dirty="0">
                <a:solidFill>
                  <a:srgbClr val="FF0000"/>
                </a:solidFill>
              </a:rPr>
              <a:t>Тема 17. реферат одной главы из учебника: </a:t>
            </a:r>
          </a:p>
          <a:p>
            <a:pPr eaLnBrk="0" hangingPunct="0"/>
            <a:r>
              <a:rPr lang="ru-RU" sz="2800" b="0" dirty="0" err="1"/>
              <a:t>Лепский</a:t>
            </a:r>
            <a:r>
              <a:rPr lang="ru-RU" sz="2800" b="0" dirty="0"/>
              <a:t> А.Е., </a:t>
            </a:r>
            <a:r>
              <a:rPr lang="ru-RU" sz="2800" b="0" dirty="0" err="1"/>
              <a:t>Броневич</a:t>
            </a:r>
            <a:r>
              <a:rPr lang="ru-RU" sz="2800" b="0" dirty="0"/>
              <a:t> А.Г. Математические методы распознавания образов</a:t>
            </a:r>
            <a:r>
              <a:rPr lang="en-US" sz="2800" b="0" dirty="0"/>
              <a:t>, 2009.</a:t>
            </a:r>
          </a:p>
          <a:p>
            <a:pPr eaLnBrk="0" hangingPunct="0"/>
            <a:r>
              <a:rPr lang="ru-RU" sz="2800" dirty="0">
                <a:solidFill>
                  <a:srgbClr val="FF0000"/>
                </a:solidFill>
              </a:rPr>
              <a:t>Тема 18. реферат самой цитируемой статьи по </a:t>
            </a:r>
            <a:r>
              <a:rPr lang="en-US" sz="2800" dirty="0">
                <a:solidFill>
                  <a:srgbClr val="FF0000"/>
                </a:solidFill>
              </a:rPr>
              <a:t>ML:</a:t>
            </a:r>
            <a:endParaRPr lang="ru-RU" sz="2800" dirty="0">
              <a:solidFill>
                <a:srgbClr val="FF0000"/>
              </a:solidFill>
            </a:endParaRPr>
          </a:p>
          <a:p>
            <a:pPr eaLnBrk="0" hangingPunct="0"/>
            <a:r>
              <a:rPr lang="en-US" sz="2800" b="0" dirty="0" err="1"/>
              <a:t>C.Cortes</a:t>
            </a:r>
            <a:r>
              <a:rPr lang="en-US" sz="2800" b="0" dirty="0"/>
              <a:t>, </a:t>
            </a:r>
            <a:r>
              <a:rPr lang="en-US" sz="2800" b="0" dirty="0" err="1"/>
              <a:t>V.Vapnik</a:t>
            </a:r>
            <a:r>
              <a:rPr lang="en-US" sz="2800" b="0" dirty="0"/>
              <a:t>. Support vector networks. </a:t>
            </a:r>
            <a:r>
              <a:rPr lang="en-US" sz="2800" dirty="0"/>
              <a:t>Machine Learning, 20, 273-297 (1995)</a:t>
            </a:r>
            <a:r>
              <a:rPr lang="en-US" sz="2800" dirty="0">
                <a:solidFill>
                  <a:srgbClr val="FF0000"/>
                </a:solidFill>
              </a:rPr>
              <a:t> (&gt;300</a:t>
            </a:r>
            <a:r>
              <a:rPr lang="ru-RU" sz="2800" dirty="0">
                <a:solidFill>
                  <a:srgbClr val="FF0000"/>
                </a:solidFill>
              </a:rPr>
              <a:t>00 цитирований!)</a:t>
            </a:r>
            <a:endParaRPr lang="en-US" sz="2800" dirty="0">
              <a:solidFill>
                <a:srgbClr val="FF0000"/>
              </a:solidFill>
            </a:endParaRPr>
          </a:p>
          <a:p>
            <a:pPr eaLnBrk="0" hangingPunct="0"/>
            <a:endParaRPr lang="ru-RU" sz="3200" dirty="0">
              <a:solidFill>
                <a:srgbClr val="FF0000"/>
              </a:solidFill>
            </a:endParaRPr>
          </a:p>
          <a:p>
            <a:pPr eaLnBrk="0" hangingPunct="0"/>
            <a:r>
              <a:rPr lang="ru-RU" sz="3200" dirty="0">
                <a:solidFill>
                  <a:srgbClr val="FF0000"/>
                </a:solidFill>
              </a:rPr>
              <a:t>Темы 19, 20. </a:t>
            </a:r>
            <a:r>
              <a:rPr lang="ru-RU" sz="3200" dirty="0"/>
              <a:t>Написать программу отделения точки от конечного множества:</a:t>
            </a:r>
          </a:p>
          <a:p>
            <a:pPr eaLnBrk="0" hangingPunct="0"/>
            <a:r>
              <a:rPr lang="ru-RU" sz="3200" dirty="0"/>
              <a:t> 19) на плоскости;    20)  в 3</a:t>
            </a:r>
            <a:r>
              <a:rPr lang="en-US" sz="3200" dirty="0"/>
              <a:t>D </a:t>
            </a:r>
            <a:r>
              <a:rPr lang="ru-RU" sz="3200" dirty="0"/>
              <a:t>пространстве.</a:t>
            </a:r>
          </a:p>
          <a:p>
            <a:pPr eaLnBrk="0" hangingPunct="0"/>
            <a:endParaRPr lang="ru-RU" sz="3200" dirty="0"/>
          </a:p>
          <a:p>
            <a:pPr eaLnBrk="0" hangingPunct="0"/>
            <a:r>
              <a:rPr lang="ru-RU" sz="2800" dirty="0"/>
              <a:t>Другие темы </a:t>
            </a:r>
            <a:r>
              <a:rPr lang="en-US" sz="2800" dirty="0"/>
              <a:t>(</a:t>
            </a:r>
            <a:r>
              <a:rPr lang="ru-RU" sz="2800" dirty="0"/>
              <a:t>роботы</a:t>
            </a:r>
            <a:r>
              <a:rPr lang="en-US" sz="2800" dirty="0"/>
              <a:t>, </a:t>
            </a:r>
            <a:r>
              <a:rPr lang="ru-RU" sz="2800" dirty="0"/>
              <a:t>сети, хаос и др.) есть на сайтах каф. ТК: </a:t>
            </a:r>
            <a:r>
              <a:rPr lang="en-US" sz="2800" dirty="0">
                <a:solidFill>
                  <a:srgbClr val="FF0000"/>
                </a:solidFill>
              </a:rPr>
              <a:t>http://tcyber.ru</a:t>
            </a:r>
            <a:r>
              <a:rPr lang="ru-RU" sz="2800" dirty="0">
                <a:solidFill>
                  <a:srgbClr val="FF0000"/>
                </a:solidFill>
              </a:rPr>
              <a:t>,</a:t>
            </a:r>
            <a:r>
              <a:rPr lang="en-US" sz="2800" dirty="0">
                <a:solidFill>
                  <a:srgbClr val="FF0000"/>
                </a:solidFill>
              </a:rPr>
              <a:t>  </a:t>
            </a:r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rgbClr val="FF0000"/>
                </a:solidFill>
              </a:rPr>
              <a:t>http://rusycon.ru/tcyber.ru</a:t>
            </a:r>
            <a:r>
              <a:rPr lang="ru-RU" sz="2800" dirty="0">
                <a:solidFill>
                  <a:srgbClr val="FF0000"/>
                </a:solidFill>
              </a:rPr>
              <a:t>,</a:t>
            </a:r>
          </a:p>
        </p:txBody>
      </p:sp>
      <p:sp>
        <p:nvSpPr>
          <p:cNvPr id="17412" name="Прямоугольник 3"/>
          <p:cNvSpPr>
            <a:spLocks noChangeArrowheads="1"/>
          </p:cNvSpPr>
          <p:nvPr/>
        </p:nvSpPr>
        <p:spPr bwMode="auto">
          <a:xfrm>
            <a:off x="827088" y="44450"/>
            <a:ext cx="70580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 sz="2800">
                <a:solidFill>
                  <a:srgbClr val="FF0000"/>
                </a:solidFill>
              </a:rPr>
              <a:t>Другие работы по машинному обучению</a:t>
            </a:r>
          </a:p>
        </p:txBody>
      </p:sp>
    </p:spTree>
  </p:cSld>
  <p:clrMapOvr>
    <a:masterClrMapping/>
  </p:clrMapOvr>
  <p:transition>
    <p:random/>
  </p:transition>
</p:sld>
</file>

<file path=ppt/theme/theme1.xml><?xml version="1.0" encoding="utf-8"?>
<a:theme xmlns:a="http://schemas.openxmlformats.org/drawingml/2006/main" name="Оформление по умолчанию">
  <a:themeElements>
    <a:clrScheme name="">
      <a:dk1>
        <a:srgbClr val="000000"/>
      </a:dk1>
      <a:lt1>
        <a:srgbClr val="66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B8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C:\Microsoft Office\Шаблоны\Дизайны презентаций\Современный портрет.pot</Template>
  <TotalTime>80775</TotalTime>
  <Words>1530</Words>
  <Application>Microsoft Office PowerPoint</Application>
  <PresentationFormat>Экран (4:3)</PresentationFormat>
  <Paragraphs>168</Paragraphs>
  <Slides>16</Slides>
  <Notes>15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9" baseType="lpstr">
      <vt:lpstr>Times New Roman</vt:lpstr>
      <vt:lpstr>Оформление по умолчанию</vt:lpstr>
      <vt:lpstr>Формула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ИПМаш РАН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 слайда отсутствует</dc:title>
  <dc:creator>Фрадков А.Л.</dc:creator>
  <cp:lastModifiedBy>Alexander Fradkov</cp:lastModifiedBy>
  <cp:revision>1577</cp:revision>
  <cp:lastPrinted>2003-02-24T15:09:03Z</cp:lastPrinted>
  <dcterms:created xsi:type="dcterms:W3CDTF">2003-02-22T18:52:45Z</dcterms:created>
  <dcterms:modified xsi:type="dcterms:W3CDTF">2026-09-30T20:54:11Z</dcterms:modified>
</cp:coreProperties>
</file>