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256" r:id="rId2"/>
    <p:sldId id="298" r:id="rId3"/>
    <p:sldId id="299" r:id="rId4"/>
    <p:sldId id="311" r:id="rId5"/>
    <p:sldId id="484" r:id="rId6"/>
    <p:sldId id="481" r:id="rId7"/>
    <p:sldId id="485" r:id="rId8"/>
    <p:sldId id="486" r:id="rId9"/>
    <p:sldId id="483" r:id="rId10"/>
    <p:sldId id="307" r:id="rId11"/>
    <p:sldId id="294" r:id="rId12"/>
    <p:sldId id="487" r:id="rId13"/>
    <p:sldId id="488" r:id="rId14"/>
    <p:sldId id="563" r:id="rId1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3" autoAdjust="0"/>
    <p:restoredTop sz="94660"/>
  </p:normalViewPr>
  <p:slideViewPr>
    <p:cSldViewPr>
      <p:cViewPr varScale="1">
        <p:scale>
          <a:sx n="57" d="100"/>
          <a:sy n="57" d="100"/>
        </p:scale>
        <p:origin x="1180" y="4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81923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81924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81925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54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54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8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5650" cy="3422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54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fld id="{5DDE9783-AA5E-4D14-8695-9C14C43DD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7BD2D95-C3AF-4284-A236-2FE5E85EEE40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/>
              <a:t>1</a:t>
            </a:fld>
            <a:endParaRPr lang="ru-RU" altLang="ru-RU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/>
          <a:lstStyle/>
          <a:p>
            <a:endParaRPr lang="ru-RU" alt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8193-A692-4963-8EEB-43471427B3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7DE0D-618D-423A-9CCA-54AF6F137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580CC-5696-443F-9F8E-09EECFC20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F4915-5C5D-470C-AE9E-AD38988B8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5C419-E950-40B5-8D6E-97B9B8CCB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9F1B2-C7E1-438E-A863-D8491FD3A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7AFFF-41F8-41E4-AE8C-B8450C63B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BAAB7-C98E-491D-BCB6-C2B133FA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4D1ED-FAFC-42C1-BADC-3126EE549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E8F88-A516-4854-BBB3-CF808451A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0338" y="609600"/>
            <a:ext cx="1941512" cy="54800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2138" cy="54800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66002-0CCB-46EF-A770-B05E544D0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66050" cy="11366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C400C-8A97-4602-BB11-B5A75B948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66050" cy="11366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6825" cy="4108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108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60FD5-510E-42EA-B9BB-4B723EB1B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66050" cy="11366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6825" cy="4108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5025" y="1981200"/>
            <a:ext cx="3806825" cy="19780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5025" y="4111625"/>
            <a:ext cx="3806825" cy="19780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ED759-0C8B-4A85-AF99-67F511824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7AEE3-2760-4DFB-B827-9DA56D84F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660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  <a:p>
            <a:pPr lvl="4"/>
            <a:r>
              <a:rPr lang="en-GB" altLang="ru-RU"/>
              <a:t>Eighth Outline Level</a:t>
            </a:r>
          </a:p>
          <a:p>
            <a:pPr lvl="4"/>
            <a:r>
              <a:rPr lang="en-GB" altLang="ru-RU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8986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9FFC3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892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9FFC3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9FFC3"/>
                </a:solidFill>
                <a:latin typeface="Arial" charset="0"/>
                <a:ea typeface="+mn-ea"/>
                <a:cs typeface="Arial Unicode MS" pitchFamily="32" charset="0"/>
              </a:defRPr>
            </a:lvl1pPr>
          </a:lstStyle>
          <a:p>
            <a:pPr>
              <a:defRPr/>
            </a:pPr>
            <a:fld id="{A6997EDB-8575-4C41-AAB1-3B3DEF368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+mj-lt"/>
          <a:ea typeface="Arial Unicode MS" pitchFamily="34" charset="-128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pitchFamily="32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pitchFamily="32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pitchFamily="32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Times New Roman" pitchFamily="16" charset="0"/>
          <a:ea typeface="Arial Unicode MS" pitchFamily="34" charset="-128"/>
          <a:cs typeface="Arial Unicode MS" pitchFamily="32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Times New Roman" pitchFamily="16" charset="0"/>
          <a:cs typeface="Arial Unicode MS" pitchFamily="32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Times New Roman" pitchFamily="16" charset="0"/>
          <a:cs typeface="Arial Unicode MS" pitchFamily="32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Times New Roman" pitchFamily="16" charset="0"/>
          <a:cs typeface="Arial Unicode MS" pitchFamily="32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Times New Roman" pitchFamily="16" charset="0"/>
          <a:cs typeface="Arial Unicode MS" pitchFamily="32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FFFFFF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FFFFFF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FFFFFF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FFFFFF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.com/translate?hl=ru&amp;sl=en&amp;u=http://www.humanconnectomeproject.org/&amp;prev=search&amp;pto=aue" TargetMode="External"/><Relationship Id="rId2" Type="http://schemas.openxmlformats.org/officeDocument/2006/relationships/hyperlink" Target="http://www.humanconnectomeprojec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.com/translate?hl=ru&amp;sl=en&amp;u=http://www.humanconnectomeproject.org/&amp;prev=search&amp;pto=aue" TargetMode="External"/><Relationship Id="rId2" Type="http://schemas.openxmlformats.org/officeDocument/2006/relationships/hyperlink" Target="http://www.humanconnectomeprojec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.com/translate?hl=ru&amp;sl=en&amp;u=http://www.humanconnectomeproject.org/&amp;prev=search&amp;pto=aue" TargetMode="External"/><Relationship Id="rId2" Type="http://schemas.openxmlformats.org/officeDocument/2006/relationships/hyperlink" Target="http://www.humanconnectomeprojec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djournal.sgu.ru/ru/articles/nelineynye-dinamicheskie-modeli-neyronov-obzor" TargetMode="External"/><Relationship Id="rId7" Type="http://schemas.openxmlformats.org/officeDocument/2006/relationships/hyperlink" Target="https://translate.google.com/translate?hl=ru&amp;sl=en&amp;u=http://www.humanconnectomeproject.org/&amp;prev=search&amp;pto=aue" TargetMode="External"/><Relationship Id="rId2" Type="http://schemas.openxmlformats.org/officeDocument/2006/relationships/hyperlink" Target="http://www.humanconnectomeprojec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manbrainproject.eu/en/" TargetMode="External"/><Relationship Id="rId5" Type="http://schemas.openxmlformats.org/officeDocument/2006/relationships/hyperlink" Target="https://habr.com/ru/post/201220/" TargetMode="External"/><Relationship Id="rId4" Type="http://schemas.openxmlformats.org/officeDocument/2006/relationships/hyperlink" Target="http://window.edu.ru/resource/465/79465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llect.icu/konnektom-polnoe-opisanie-struktury-svyazej-803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tv.ru/news/2025-12-28/529846-rossiyskie_molodye_uchenye_sozdayut_proryvnye_tehnologii_buduschego" TargetMode="External"/><Relationship Id="rId2" Type="http://schemas.openxmlformats.org/officeDocument/2006/relationships/hyperlink" Target="https://tvspb.ru/news/2025/09/10/kak-peterburgskie-uchenye-razrabatyvayut-invalidnuyu-kolyasku-upravlyaemuyu-siloj-mysl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50300" cy="2214563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4000" b="0" dirty="0"/>
              <a:t>КИБЕРНЕТИКА И НЕЙРОНАУКИ:</a:t>
            </a:r>
            <a:br>
              <a:rPr lang="ru-RU" sz="4000" b="0" dirty="0"/>
            </a:br>
            <a:r>
              <a:rPr lang="ru-RU" sz="4000" b="0" dirty="0"/>
              <a:t>математические модели мозга</a:t>
            </a:r>
            <a:endParaRPr lang="ru-RU" sz="4000" b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438" y="5516563"/>
            <a:ext cx="8893175" cy="1196975"/>
          </a:xfrm>
        </p:spPr>
        <p:txBody>
          <a:bodyPr/>
          <a:lstStyle/>
          <a:p>
            <a:pPr indent="-336550" eaLnBrk="1" hangingPunct="1">
              <a:spcBef>
                <a:spcPts val="9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д.т.н., проф. А.Л.Фрадков (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fradkov@mail.ru)</a:t>
            </a:r>
            <a:endParaRPr lang="ru-RU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-336550" eaLnBrk="1" hangingPunct="1">
              <a:spcBef>
                <a:spcPts val="9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Встреча со студентами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курса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17.09.26</a:t>
            </a:r>
          </a:p>
        </p:txBody>
      </p:sp>
      <p:pic>
        <p:nvPicPr>
          <p:cNvPr id="2052" name="Picture 6" descr="Картинки по запросу neur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2225675"/>
            <a:ext cx="4752975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42350" cy="1268413"/>
          </a:xfrm>
        </p:spPr>
        <p:txBody>
          <a:bodyPr/>
          <a:lstStyle/>
          <a:p>
            <a:pPr eaLnBrk="1" hangingPunct="1"/>
            <a:r>
              <a:rPr lang="ru-RU" altLang="ru-RU" sz="3600" b="0"/>
              <a:t>ЭЛЕКТРОЭНЦЕФАЛОГРАФИЯ</a:t>
            </a:r>
            <a:endParaRPr lang="uk-UA" altLang="ru-RU" sz="3600" b="0"/>
          </a:p>
        </p:txBody>
      </p:sp>
      <p:pic>
        <p:nvPicPr>
          <p:cNvPr id="3075" name="Picture 2" descr="Картинки по запросу ээ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700213"/>
            <a:ext cx="7134225" cy="475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88900"/>
            <a:ext cx="5076825" cy="6769100"/>
          </a:xfr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435600" y="260350"/>
            <a:ext cx="3492500" cy="554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indent="-342900">
              <a:spcBef>
                <a:spcPts val="0"/>
              </a:spcBef>
              <a:defRPr/>
            </a:pPr>
            <a:r>
              <a:rPr lang="ru-RU" altLang="ru-RU" sz="3600" kern="0" dirty="0">
                <a:solidFill>
                  <a:srgbClr val="FFFFFF"/>
                </a:solidFill>
                <a:latin typeface="+mn-lt"/>
                <a:cs typeface="+mn-cs"/>
              </a:rPr>
              <a:t>   Анализ ЭЭГ </a:t>
            </a:r>
            <a:r>
              <a:rPr lang="en-US" altLang="ru-RU" sz="3600" kern="0" dirty="0">
                <a:solidFill>
                  <a:srgbClr val="FFFFFF"/>
                </a:solidFill>
                <a:latin typeface="+mn-lt"/>
                <a:cs typeface="+mn-cs"/>
              </a:rPr>
              <a:t> </a:t>
            </a:r>
            <a:r>
              <a:rPr lang="ru-RU" altLang="ru-RU" sz="3600" kern="0" dirty="0">
                <a:solidFill>
                  <a:srgbClr val="FFFFFF"/>
                </a:solidFill>
                <a:latin typeface="+mn-lt"/>
                <a:cs typeface="+mn-cs"/>
              </a:rPr>
              <a:t>затруднен из-за зашумленности</a:t>
            </a:r>
            <a:br>
              <a:rPr lang="ru-RU" altLang="ru-RU" sz="3600" kern="0" dirty="0">
                <a:solidFill>
                  <a:srgbClr val="FFFFFF"/>
                </a:solidFill>
                <a:latin typeface="+mn-lt"/>
                <a:cs typeface="+mn-cs"/>
              </a:rPr>
            </a:br>
            <a:r>
              <a:rPr lang="ru-RU" altLang="ru-RU" sz="3600" kern="0" dirty="0">
                <a:solidFill>
                  <a:srgbClr val="FFFFFF"/>
                </a:solidFill>
                <a:latin typeface="+mn-lt"/>
                <a:cs typeface="+mn-cs"/>
              </a:rPr>
              <a:t>данных и сложности математических</a:t>
            </a:r>
          </a:p>
          <a:p>
            <a:pPr indent="-342900">
              <a:spcBef>
                <a:spcPts val="0"/>
              </a:spcBef>
              <a:defRPr/>
            </a:pPr>
            <a:r>
              <a:rPr lang="ru-RU" altLang="ru-RU" sz="3600" kern="0" dirty="0">
                <a:solidFill>
                  <a:srgbClr val="FFFFFF"/>
                </a:solidFill>
                <a:latin typeface="+mn-lt"/>
                <a:cs typeface="+mn-cs"/>
              </a:rPr>
              <a:t>моделей активности                головного мозга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134350" cy="1223962"/>
          </a:xfrm>
        </p:spPr>
        <p:txBody>
          <a:bodyPr/>
          <a:lstStyle/>
          <a:p>
            <a:pPr eaLnBrk="1" hangingPunct="1"/>
            <a:r>
              <a:rPr lang="ru-RU" altLang="ru-RU" sz="3600" b="0"/>
              <a:t>В головном мозге человека </a:t>
            </a:r>
            <a:br>
              <a:rPr lang="ru-RU" altLang="ru-RU" sz="3600" b="0"/>
            </a:br>
            <a:r>
              <a:rPr lang="en-US" altLang="ru-RU" sz="3600" b="0"/>
              <a:t>&gt;8</a:t>
            </a:r>
            <a:r>
              <a:rPr lang="ru-RU" altLang="ru-RU" sz="3600" b="0"/>
              <a:t>0 млрд. нейронов</a:t>
            </a:r>
            <a:r>
              <a:rPr lang="en-US" altLang="ru-RU" sz="4000"/>
              <a:t> </a:t>
            </a:r>
            <a:endParaRPr lang="ru-RU" altLang="ru-RU" sz="4000"/>
          </a:p>
        </p:txBody>
      </p:sp>
      <p:pic>
        <p:nvPicPr>
          <p:cNvPr id="5123" name="Picture 4" descr="В мозгу нейронов как звезд в галлакти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75" y="1557338"/>
            <a:ext cx="5087938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93713"/>
            <a:ext cx="9144000" cy="558800"/>
          </a:xfrm>
        </p:spPr>
        <p:txBody>
          <a:bodyPr/>
          <a:lstStyle/>
          <a:p>
            <a:br>
              <a:rPr lang="en-US" sz="3200" u="sng">
                <a:hlinkClick r:id="rId2"/>
              </a:rPr>
            </a:br>
            <a:r>
              <a:rPr lang="en-US" sz="3200" b="0" u="sng">
                <a:hlinkClick r:id="rId2"/>
              </a:rPr>
              <a:t>Human Connectome Project - Mapping  human brain </a:t>
            </a:r>
            <a:br>
              <a:rPr lang="en-US" sz="3200" b="0" u="sng">
                <a:hlinkClick r:id="rId2"/>
              </a:rPr>
            </a:br>
            <a:r>
              <a:rPr lang="en-US" sz="3200" u="sng">
                <a:hlinkClick r:id="rId2"/>
              </a:rPr>
              <a:t>http://www.humanconnectomeproject.org</a:t>
            </a:r>
            <a:br>
              <a:rPr lang="en-US" sz="3200" u="sng"/>
            </a:br>
            <a:br>
              <a:rPr lang="en-US" sz="3200" b="0">
                <a:hlinkClick r:id="rId3"/>
              </a:rPr>
            </a:br>
            <a:endParaRPr lang="ru-RU" altLang="ru-RU" sz="3200" b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0" y="1196975"/>
            <a:ext cx="724693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13" y="182563"/>
            <a:ext cx="7772400" cy="558800"/>
          </a:xfrm>
        </p:spPr>
        <p:txBody>
          <a:bodyPr/>
          <a:lstStyle/>
          <a:p>
            <a:r>
              <a:rPr lang="ru-RU" altLang="ru-RU" sz="3200" b="0"/>
              <a:t>Волокна мозга (коннектом)</a:t>
            </a:r>
          </a:p>
        </p:txBody>
      </p:sp>
      <p:pic>
        <p:nvPicPr>
          <p:cNvPr id="7171" name="Picture 3" descr="Визуализация нервных волокон моз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760413"/>
            <a:ext cx="7869237" cy="590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1512888"/>
          </a:xfrm>
        </p:spPr>
        <p:txBody>
          <a:bodyPr/>
          <a:lstStyle/>
          <a:p>
            <a:br>
              <a:rPr lang="en-US" sz="3200" b="0">
                <a:hlinkClick r:id="rId2"/>
              </a:rPr>
            </a:br>
            <a:r>
              <a:rPr lang="ru-RU" sz="3200" b="0"/>
              <a:t>СЕТЕВАЯ МОДЕЛЬ МОЗГА</a:t>
            </a:r>
            <a:br>
              <a:rPr lang="ru-RU" sz="3200" b="0"/>
            </a:br>
            <a:br>
              <a:rPr lang="en-US" sz="3200" b="0"/>
            </a:br>
            <a:r>
              <a:rPr lang="ru-RU" sz="3200" b="0"/>
              <a:t>Модель нейрона ФитцХью-Нагумо (ФХН):</a:t>
            </a:r>
            <a:br>
              <a:rPr lang="ru-RU" sz="3200" b="0"/>
            </a:br>
            <a:br>
              <a:rPr lang="en-US" sz="3200" b="0">
                <a:hlinkClick r:id="rId3"/>
              </a:rPr>
            </a:br>
            <a:endParaRPr lang="ru-RU" altLang="ru-RU" sz="3200" b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799013"/>
            <a:ext cx="85661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73238"/>
            <a:ext cx="899477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34925" y="4292600"/>
            <a:ext cx="89582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Модель сети ФХН-нейронов (С, </a:t>
            </a:r>
            <a:r>
              <a:rPr lang="en-US" sz="2400"/>
              <a:t>G</a:t>
            </a:r>
            <a:r>
              <a:rPr lang="en-US" sz="2400" baseline="-25000"/>
              <a:t>ij</a:t>
            </a:r>
            <a:r>
              <a:rPr lang="ru-RU" sz="2400"/>
              <a:t>- к-нты связи</a:t>
            </a:r>
            <a:r>
              <a:rPr lang="en-US" sz="2400"/>
              <a:t>. </a:t>
            </a:r>
            <a:r>
              <a:rPr lang="ru-RU" sz="2400"/>
              <a:t>ԏ </a:t>
            </a:r>
            <a:r>
              <a:rPr lang="en-US" sz="2400"/>
              <a:t>- </a:t>
            </a:r>
            <a:r>
              <a:rPr lang="ru-RU" sz="2400"/>
              <a:t>задержка: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511300"/>
          </a:xfrm>
        </p:spPr>
        <p:txBody>
          <a:bodyPr/>
          <a:lstStyle/>
          <a:p>
            <a:br>
              <a:rPr lang="en-US" sz="3200" b="0">
                <a:hlinkClick r:id="rId2"/>
              </a:rPr>
            </a:br>
            <a:r>
              <a:rPr lang="ru-RU" sz="3200" b="0"/>
              <a:t>СЕТЕВАЯ МОДЕЛЬ МОЗГА</a:t>
            </a:r>
            <a:br>
              <a:rPr lang="ru-RU" sz="3200" b="0"/>
            </a:br>
            <a:r>
              <a:rPr lang="ru-RU" sz="3200" b="0"/>
              <a:t>Синхронизация моделей ФитцХью-Нагумо:</a:t>
            </a:r>
            <a:br>
              <a:rPr lang="ru-RU" sz="3200" b="0"/>
            </a:br>
            <a:br>
              <a:rPr lang="en-US" sz="3200" b="0">
                <a:hlinkClick r:id="rId3"/>
              </a:rPr>
            </a:br>
            <a:endParaRPr lang="ru-RU" altLang="ru-RU" sz="3200" b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412875"/>
            <a:ext cx="4249738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341438"/>
            <a:ext cx="4176712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250825" y="4781550"/>
            <a:ext cx="85693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S. A. Plotnikov, J. Lehnert, A. L. Fradkov, E. Sch"oll.</a:t>
            </a:r>
          </a:p>
          <a:p>
            <a:r>
              <a:rPr lang="en-US"/>
              <a:t>Synchronization in heterogeneous FitzHugh-Nagumo networks with hierarchical architecture. Phys. Rev. E 94, 012203 (2016),</a:t>
            </a:r>
          </a:p>
          <a:p>
            <a:endParaRPr lang="en-US"/>
          </a:p>
          <a:p>
            <a:r>
              <a:rPr lang="en-US"/>
              <a:t>Plotnikov S.A.,  Fradkov A.L.</a:t>
            </a:r>
          </a:p>
          <a:p>
            <a:r>
              <a:rPr lang="en-US"/>
              <a:t>Synchronization of nonlinearly coupled networks based on circle criterion.</a:t>
            </a:r>
          </a:p>
          <a:p>
            <a:r>
              <a:rPr lang="en-US"/>
              <a:t>Chaos 31, 103110 (2021)</a:t>
            </a: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657225"/>
            <a:ext cx="7200900" cy="615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850" y="115888"/>
            <a:ext cx="84963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kern="0" dirty="0">
                <a:solidFill>
                  <a:srgbClr val="FFFFFF"/>
                </a:solidFill>
              </a:rPr>
              <a:t>    Работы по </a:t>
            </a:r>
            <a:r>
              <a:rPr lang="ru-RU" altLang="ru-RU" sz="2400" kern="0" dirty="0" err="1">
                <a:solidFill>
                  <a:srgbClr val="FFFFFF"/>
                </a:solidFill>
              </a:rPr>
              <a:t>нейроуправлению</a:t>
            </a:r>
            <a:r>
              <a:rPr lang="ru-RU" altLang="ru-RU" sz="2400" kern="0" dirty="0">
                <a:solidFill>
                  <a:srgbClr val="FFFFFF"/>
                </a:solidFill>
              </a:rPr>
              <a:t> в </a:t>
            </a:r>
            <a:r>
              <a:rPr lang="ru-RU" altLang="ru-RU" sz="2400" kern="0" dirty="0" err="1">
                <a:solidFill>
                  <a:srgbClr val="FFFFFF"/>
                </a:solidFill>
              </a:rPr>
              <a:t>ИПМаш</a:t>
            </a:r>
            <a:r>
              <a:rPr lang="ru-RU" altLang="ru-RU" sz="2400" kern="0" dirty="0">
                <a:solidFill>
                  <a:srgbClr val="FFFFFF"/>
                </a:solidFill>
              </a:rPr>
              <a:t> РАН и СПбГУ 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81050" y="4941888"/>
            <a:ext cx="7772400" cy="1470025"/>
          </a:xfrm>
        </p:spPr>
        <p:txBody>
          <a:bodyPr/>
          <a:lstStyle/>
          <a:p>
            <a:pPr marL="1117600" indent="-1117600" eaLnBrk="1" hangingPunct="1"/>
            <a:r>
              <a:rPr lang="en-US" altLang="ru-RU" b="0"/>
              <a:t>II. </a:t>
            </a:r>
            <a:r>
              <a:rPr lang="ru-RU" altLang="ru-RU" b="0"/>
              <a:t>Клеточная конструкция мозга, интегративная роль нейрона</a:t>
            </a:r>
            <a:endParaRPr lang="uk-UA" altLang="ru-RU" b="0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8" y="228600"/>
            <a:ext cx="86963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8" y="188913"/>
            <a:ext cx="8964612" cy="6408737"/>
          </a:xfrm>
        </p:spPr>
        <p:txBody>
          <a:bodyPr/>
          <a:lstStyle/>
          <a:p>
            <a:pPr algn="ctr"/>
            <a:r>
              <a:rPr lang="ru-RU" sz="2800" dirty="0"/>
              <a:t>ИССЛЕДОВАНИЕ МОДЕЛЕЙ НЕЙРОННОЙ АКТИВНОСТИ МЕТОДАМИ КИБЕРНЕТИКИ  </a:t>
            </a:r>
          </a:p>
          <a:p>
            <a:pPr algn="ctr"/>
            <a:r>
              <a:rPr lang="ru-RU" sz="2800" dirty="0"/>
              <a:t> И  ИСКУССТВЕННОГО ИНТЕЛЛЕКТА</a:t>
            </a:r>
          </a:p>
          <a:p>
            <a:r>
              <a:rPr lang="en-US" altLang="ru-RU" sz="2800" dirty="0"/>
              <a:t>https://en.wikiversity.org/wiki/Introduction_to_Brain-Computer_Interfaces</a:t>
            </a:r>
          </a:p>
          <a:p>
            <a:r>
              <a:rPr lang="ru-RU" altLang="ru-RU" sz="2800" dirty="0"/>
              <a:t>- </a:t>
            </a:r>
            <a:r>
              <a:rPr lang="en-US" altLang="ru-RU" sz="2800" dirty="0"/>
              <a:t> comprehensive course covering the fundamental principles, signal processing techniques, machine learning methods, and practical applications of brain-computer interface (BCI) technology. </a:t>
            </a:r>
            <a:endParaRPr lang="ru-RU" altLang="ru-RU" sz="2800" dirty="0"/>
          </a:p>
          <a:p>
            <a:r>
              <a:rPr lang="en-US" sz="2400" i="0" u="none" strike="noStrike" baseline="0" dirty="0">
                <a:latin typeface="LibertinusSerif-Bold-Identity-H"/>
              </a:rPr>
              <a:t>- </a:t>
            </a:r>
            <a:r>
              <a:rPr lang="it-IT" sz="2400" i="0" u="none" strike="noStrike" baseline="0" dirty="0">
                <a:latin typeface="LibertinusSerif-Regular-Identity-H"/>
              </a:rPr>
              <a:t>F. Lotte</a:t>
            </a:r>
            <a:r>
              <a:rPr lang="ru-RU" sz="2400" i="0" u="none" strike="noStrike" baseline="0" dirty="0">
                <a:latin typeface="LibertinusSerif-Regular-Identity-H"/>
              </a:rPr>
              <a:t> </a:t>
            </a:r>
            <a:r>
              <a:rPr lang="en-US" sz="2400" i="0" u="none" strike="noStrike" baseline="0" dirty="0">
                <a:latin typeface="LibertinusSerif-Regular-Identity-H"/>
              </a:rPr>
              <a:t>et al. </a:t>
            </a:r>
            <a:r>
              <a:rPr lang="en-US" sz="2400" i="0" u="none" strike="noStrike" baseline="0" dirty="0">
                <a:latin typeface="LibertinusSerif-Bold-Identity-H"/>
              </a:rPr>
              <a:t>A review of classification algorithms for EEG-based</a:t>
            </a:r>
          </a:p>
          <a:p>
            <a:pPr algn="l"/>
            <a:r>
              <a:rPr lang="en-US" sz="2400" i="0" u="none" strike="noStrike" baseline="0" dirty="0">
                <a:latin typeface="LibertinusSerif-Bold-Identity-H"/>
              </a:rPr>
              <a:t>brain–computer interfaces. </a:t>
            </a:r>
            <a:r>
              <a:rPr lang="en-US" sz="2400" b="0" i="0" u="none" strike="noStrike" baseline="0" dirty="0">
                <a:latin typeface="LibertinusSerif-Regular-Identity-H"/>
              </a:rPr>
              <a:t>Journal of Neural Engineering, 2007, 4, pp.24.</a:t>
            </a:r>
            <a:endParaRPr lang="en-US" sz="2400" i="0" u="none" strike="noStrike" baseline="0" dirty="0">
              <a:latin typeface="LibertinusSerif-Bold-Identity-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6048375"/>
          </a:xfrm>
        </p:spPr>
        <p:txBody>
          <a:bodyPr/>
          <a:lstStyle/>
          <a:p>
            <a:pPr algn="l"/>
            <a:br>
              <a:rPr lang="en-US" sz="2800" b="0">
                <a:hlinkClick r:id="rId2"/>
              </a:rPr>
            </a:br>
            <a:r>
              <a:rPr lang="ru-RU" sz="2800" b="0"/>
              <a:t>ИСТОЧНИКИ И ДОПОЛНИТЕЛЬНАЯ ЛИТЕРАТУРА</a:t>
            </a:r>
            <a:br>
              <a:rPr lang="ru-RU" sz="2800" b="0"/>
            </a:br>
            <a:r>
              <a:rPr lang="en-US" sz="2800" b="0"/>
              <a:t>1. </a:t>
            </a:r>
            <a:r>
              <a:rPr lang="ru-RU" sz="2800"/>
              <a:t>Нелинейные динамические модели нейронов: Обзор. </a:t>
            </a:r>
            <a:r>
              <a:rPr lang="ru-RU" sz="2800" i="1"/>
              <a:t>А. С. Дмитричев и др. ИПФ РАН, 2018</a:t>
            </a:r>
            <a:br>
              <a:rPr lang="ru-RU" sz="2800" i="1"/>
            </a:br>
            <a:r>
              <a:rPr lang="en-US" sz="2800" b="0"/>
              <a:t> </a:t>
            </a:r>
            <a:r>
              <a:rPr lang="en-US" sz="2800" b="0">
                <a:hlinkClick r:id="rId3"/>
              </a:rPr>
              <a:t>https://andjournal.sgu.ru/ru/articles/nelineynye-dinamicheskie-modeli-neyronov-obzor</a:t>
            </a:r>
            <a:br>
              <a:rPr lang="en-US" sz="2800" i="1"/>
            </a:br>
            <a:r>
              <a:rPr lang="en-US" sz="2800"/>
              <a:t>2</a:t>
            </a:r>
            <a:r>
              <a:rPr lang="en-US" sz="2800" i="1"/>
              <a:t>. </a:t>
            </a:r>
            <a:r>
              <a:rPr lang="ru-RU" sz="2800" b="0"/>
              <a:t>Математическое моделирование нейродинамических систем</a:t>
            </a:r>
            <a:r>
              <a:rPr lang="en-US" sz="2800" b="0"/>
              <a:t>. </a:t>
            </a:r>
            <a:r>
              <a:rPr lang="ru-RU" sz="2800" b="0"/>
              <a:t>Прокин И.С., Симонов А.Ю., Казанцев В.Б Учебное пособие. ННГУ, 2012, </a:t>
            </a:r>
            <a:r>
              <a:rPr lang="en-US" sz="2800" b="0">
                <a:hlinkClick r:id="rId4"/>
              </a:rPr>
              <a:t>http://window.edu.ru/resource/465/79465</a:t>
            </a:r>
            <a:r>
              <a:rPr lang="ru-RU" sz="2800" b="0"/>
              <a:t> </a:t>
            </a:r>
            <a:r>
              <a:rPr lang="en-US" sz="2800" b="0"/>
              <a:t> </a:t>
            </a:r>
            <a:br>
              <a:rPr lang="ru-RU" sz="2800"/>
            </a:br>
            <a:r>
              <a:rPr lang="en-US" sz="2800" b="0"/>
              <a:t>3. </a:t>
            </a:r>
            <a:r>
              <a:rPr lang="ru-RU" sz="2800" b="0"/>
              <a:t>Моделируем электрическую активность нейронов</a:t>
            </a:r>
            <a:br>
              <a:rPr lang="ru-RU" sz="2800" b="0"/>
            </a:br>
            <a:r>
              <a:rPr lang="en-US" sz="2800" b="0"/>
              <a:t>    </a:t>
            </a:r>
            <a:r>
              <a:rPr lang="en-US" sz="2800" b="0">
                <a:hlinkClick r:id="rId5"/>
              </a:rPr>
              <a:t>https://habr.com/ru/post/201220/</a:t>
            </a:r>
            <a:r>
              <a:rPr lang="ru-RU" sz="2800" b="0"/>
              <a:t> </a:t>
            </a:r>
            <a:br>
              <a:rPr lang="ru-RU" sz="2800" b="0"/>
            </a:br>
            <a:r>
              <a:rPr lang="ru-RU" sz="2800" b="0"/>
              <a:t>4</a:t>
            </a:r>
            <a:r>
              <a:rPr lang="en-US" sz="2800" b="0"/>
              <a:t>. Human Brain Project </a:t>
            </a:r>
            <a:r>
              <a:rPr lang="en-US" sz="2800" b="0">
                <a:hlinkClick r:id="rId6"/>
              </a:rPr>
              <a:t>https://www.humanbrainproject.eu/en/</a:t>
            </a:r>
            <a:r>
              <a:rPr lang="ru-RU" sz="2800" b="0"/>
              <a:t> </a:t>
            </a:r>
            <a:r>
              <a:rPr lang="en-US" sz="2800" b="0"/>
              <a:t> </a:t>
            </a:r>
            <a:br>
              <a:rPr lang="en-US" sz="2800" b="0">
                <a:hlinkClick r:id="rId7"/>
              </a:rPr>
            </a:br>
            <a:endParaRPr lang="ru-RU" altLang="ru-RU" sz="2800" b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44450"/>
            <a:ext cx="8964613" cy="6697663"/>
          </a:xfrm>
        </p:spPr>
        <p:txBody>
          <a:bodyPr/>
          <a:lstStyle/>
          <a:p>
            <a:pPr algn="l"/>
            <a:r>
              <a:rPr lang="ru-RU" sz="2800" b="0" dirty="0"/>
              <a:t>ИСТОЧНИКИ И ДОПОЛНИТЕЛЬНАЯ ЛИТЕРАТУРА</a:t>
            </a:r>
            <a:br>
              <a:rPr lang="ru-RU" sz="2800" b="0" dirty="0"/>
            </a:br>
            <a:r>
              <a:rPr lang="ru-RU" sz="2800" b="0" dirty="0"/>
              <a:t>5</a:t>
            </a:r>
            <a:r>
              <a:rPr lang="en-US" sz="2800" b="0" dirty="0"/>
              <a:t>. </a:t>
            </a:r>
            <a:r>
              <a:rPr lang="ru-RU" sz="2800" b="0" dirty="0">
                <a:cs typeface="Times New Roman" pitchFamily="18" charset="0"/>
              </a:rPr>
              <a:t>Коннектом — полное описание структуры связей в нервной системе организма.</a:t>
            </a:r>
            <a:r>
              <a:rPr lang="en-US" sz="2800" b="0" dirty="0">
                <a:cs typeface="Times New Roman" pitchFamily="18" charset="0"/>
              </a:rPr>
              <a:t> </a:t>
            </a:r>
            <a:r>
              <a:rPr lang="en-US" sz="2800" b="0" dirty="0">
                <a:cs typeface="Times New Roman" pitchFamily="18" charset="0"/>
                <a:hlinkClick r:id="rId2"/>
              </a:rPr>
              <a:t>https://intellect.icu/</a:t>
            </a:r>
            <a:br>
              <a:rPr lang="en-US" sz="2800" b="0" dirty="0">
                <a:cs typeface="Times New Roman" pitchFamily="18" charset="0"/>
                <a:hlinkClick r:id="rId2"/>
              </a:rPr>
            </a:br>
            <a:r>
              <a:rPr lang="en-US" sz="2800" b="0" dirty="0">
                <a:cs typeface="Times New Roman" pitchFamily="18" charset="0"/>
                <a:hlinkClick r:id="rId2"/>
              </a:rPr>
              <a:t>konnektom-polnoe-opisanie-struktury-svyazej-8034</a:t>
            </a:r>
            <a:r>
              <a:rPr lang="ru-RU" sz="2800" b="0" dirty="0">
                <a:cs typeface="Times New Roman" pitchFamily="18" charset="0"/>
              </a:rPr>
              <a:t> </a:t>
            </a:r>
            <a:br>
              <a:rPr lang="ru-RU" sz="2800" dirty="0"/>
            </a:br>
            <a:r>
              <a:rPr lang="ru-RU" sz="2800" dirty="0"/>
              <a:t>6</a:t>
            </a:r>
            <a:r>
              <a:rPr lang="en-US" sz="2800" b="0" dirty="0"/>
              <a:t>. </a:t>
            </a:r>
            <a:r>
              <a:rPr lang="en-US" sz="2800" b="0" dirty="0" err="1"/>
              <a:t>Cofré</a:t>
            </a:r>
            <a:r>
              <a:rPr lang="en-US" sz="2800" b="0" dirty="0"/>
              <a:t>, R., Herzog, R., </a:t>
            </a:r>
            <a:r>
              <a:rPr lang="en-US" sz="2800" b="0" dirty="0" err="1"/>
              <a:t>Mediano</a:t>
            </a:r>
            <a:r>
              <a:rPr lang="en-US" sz="2800" b="0" dirty="0"/>
              <a:t>, P.A.M., (...), Perl, Y.S., </a:t>
            </a:r>
            <a:r>
              <a:rPr lang="en-US" sz="2800" b="0" dirty="0" err="1"/>
              <a:t>Tagliazucchi</a:t>
            </a:r>
            <a:r>
              <a:rPr lang="en-US" sz="2800" b="0" dirty="0"/>
              <a:t>, E.</a:t>
            </a:r>
            <a:r>
              <a:rPr lang="ru-RU" sz="2800" b="0" dirty="0"/>
              <a:t> </a:t>
            </a:r>
            <a:r>
              <a:rPr lang="en-US" sz="2800" b="0" dirty="0"/>
              <a:t>Whole-brain models to explore altered states</a:t>
            </a:r>
            <a:r>
              <a:rPr lang="ru-RU" sz="2800" b="0" dirty="0"/>
              <a:t> </a:t>
            </a:r>
            <a:r>
              <a:rPr lang="en-US" sz="2800" b="0" dirty="0"/>
              <a:t>of consciousness from the bottom up</a:t>
            </a:r>
            <a:r>
              <a:rPr lang="ru-RU" sz="2800" b="0" dirty="0"/>
              <a:t> (Открытый доступ)</a:t>
            </a:r>
            <a:br>
              <a:rPr lang="ru-RU" sz="2800" b="0" dirty="0"/>
            </a:br>
            <a:r>
              <a:rPr lang="ru-RU" sz="2800" b="0" dirty="0"/>
              <a:t>2020	</a:t>
            </a:r>
            <a:r>
              <a:rPr lang="en-US" sz="2800" b="0" dirty="0"/>
              <a:t>Brain Sciences, 10(9),626, </a:t>
            </a:r>
            <a:r>
              <a:rPr lang="ru-RU" sz="2800" b="0" dirty="0"/>
              <a:t>с. 1-29.</a:t>
            </a:r>
            <a:br>
              <a:rPr lang="ru-RU" sz="2800" b="0" dirty="0"/>
            </a:br>
            <a:r>
              <a:rPr lang="ru-RU" sz="2800" b="0" dirty="0"/>
              <a:t>7. </a:t>
            </a:r>
            <a:r>
              <a:rPr lang="it-IT" sz="2800" b="0" dirty="0"/>
              <a:t>Rabinovich M. I. Varona P. Selverston A. I. Abarbanel. Dynamical principles in neuroscience</a:t>
            </a:r>
            <a:r>
              <a:rPr lang="ru-RU" sz="2800" b="0" dirty="0"/>
              <a:t> (</a:t>
            </a:r>
            <a:r>
              <a:rPr lang="ru-RU" sz="2800" b="0" dirty="0" err="1"/>
              <a:t>биб</a:t>
            </a:r>
            <a:r>
              <a:rPr lang="ru-RU" sz="2800" b="0" dirty="0"/>
              <a:t>-ка СПбГУ).</a:t>
            </a:r>
            <a:br>
              <a:rPr lang="it-IT" sz="2800" b="0" dirty="0"/>
            </a:br>
            <a:r>
              <a:rPr lang="en-US" sz="2800" b="0" dirty="0"/>
              <a:t>     Reviews of Modern Physics. 2006</a:t>
            </a:r>
            <a:r>
              <a:rPr lang="ru-RU" sz="2800" b="0" dirty="0"/>
              <a:t>,</a:t>
            </a:r>
            <a:r>
              <a:rPr lang="en-US" sz="2800" b="0" dirty="0"/>
              <a:t> V. 78</a:t>
            </a:r>
            <a:r>
              <a:rPr lang="ru-RU" sz="2800" b="0" dirty="0"/>
              <a:t>, </a:t>
            </a:r>
            <a:r>
              <a:rPr lang="en-US" sz="2800" b="0" dirty="0"/>
              <a:t> 1213</a:t>
            </a:r>
            <a:r>
              <a:rPr lang="ru-RU" sz="2800" b="0" dirty="0"/>
              <a:t>-</a:t>
            </a:r>
            <a:r>
              <a:rPr lang="en-US" sz="2800" b="0" dirty="0"/>
              <a:t>1265.</a:t>
            </a:r>
            <a:br>
              <a:rPr lang="en-US" sz="2800" b="0" dirty="0"/>
            </a:br>
            <a:r>
              <a:rPr lang="en-US" sz="2800" b="0" dirty="0"/>
              <a:t>8. </a:t>
            </a:r>
            <a:r>
              <a:rPr lang="en-US" sz="2800" b="0" dirty="0" err="1"/>
              <a:t>D.Nikitin</a:t>
            </a:r>
            <a:r>
              <a:rPr lang="en-US" sz="2800" b="0" dirty="0"/>
              <a:t>, I. </a:t>
            </a:r>
            <a:r>
              <a:rPr lang="en-US" sz="2800" b="0" dirty="0" err="1"/>
              <a:t>Omelchenko</a:t>
            </a:r>
            <a:r>
              <a:rPr lang="en-US" sz="2800" b="0" dirty="0"/>
              <a:t>, </a:t>
            </a:r>
            <a:r>
              <a:rPr lang="en-US" sz="2800" b="0" dirty="0" err="1"/>
              <a:t>A.Zakharova</a:t>
            </a:r>
            <a:r>
              <a:rPr lang="en-US" sz="2800" b="0" dirty="0"/>
              <a:t>, </a:t>
            </a:r>
            <a:r>
              <a:rPr lang="en-US" sz="2800" b="0" dirty="0" err="1"/>
              <a:t>M.Avetyan</a:t>
            </a:r>
            <a:r>
              <a:rPr lang="en-US" sz="2800" b="0" dirty="0"/>
              <a:t>, </a:t>
            </a:r>
            <a:br>
              <a:rPr lang="en-US" sz="2800" b="0" dirty="0"/>
            </a:br>
            <a:r>
              <a:rPr lang="en-US" sz="2800" b="0" dirty="0"/>
              <a:t>    A.L. Fradkov, E. Scholl. Complex partial synchronization</a:t>
            </a:r>
            <a:br>
              <a:rPr lang="en-US" sz="2800" b="0" dirty="0"/>
            </a:br>
            <a:r>
              <a:rPr lang="en-US" sz="2800" b="0" dirty="0"/>
              <a:t>   patterns in networks of delay-coupled neurons. Philosophic </a:t>
            </a:r>
            <a:br>
              <a:rPr lang="en-US" sz="2800" b="0" dirty="0"/>
            </a:br>
            <a:r>
              <a:rPr lang="en-US" sz="2800" b="0" dirty="0"/>
              <a:t>   Trans. Royal Society A, 2019, A 377 (2153), 20180128.</a:t>
            </a:r>
            <a:endParaRPr lang="ru-RU" altLang="ru-RU" sz="2800" b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2" y="476672"/>
            <a:ext cx="9072562" cy="720080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chemeClr val="tx1"/>
                </a:solidFill>
              </a:rPr>
              <a:t>ИНФОРМАЦИЯ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из СМИ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94749F-522E-46F2-A1BC-E1200A5FAF7D}"/>
              </a:ext>
            </a:extLst>
          </p:cNvPr>
          <p:cNvSpPr txBox="1"/>
          <p:nvPr/>
        </p:nvSpPr>
        <p:spPr>
          <a:xfrm>
            <a:off x="251520" y="1196752"/>
            <a:ext cx="842493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ТВ канал «Санкт-Петербург» 10.09.2025.</a:t>
            </a:r>
          </a:p>
          <a:p>
            <a:r>
              <a:rPr lang="ru-RU" dirty="0">
                <a:solidFill>
                  <a:schemeClr val="tx1"/>
                </a:solidFill>
              </a:rPr>
              <a:t>Как петербургские ученые разрабатывают инвалидную коляску, управляемую «силой мысли»</a:t>
            </a:r>
          </a:p>
          <a:p>
            <a:r>
              <a:rPr lang="ru-RU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https://tvspb.ru/news/2025/09/10</a:t>
            </a:r>
            <a:r>
              <a:rPr lang="ru-RU" dirty="0">
                <a:solidFill>
                  <a:srgbClr val="CCCC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kak-peterburgskie-uchenye-razrabatyvayut-invalidnuyu-kolyasku-upravlyaemuyu-siloj-mysli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ТВ 1-й канал, 28.12.2025:</a:t>
            </a:r>
          </a:p>
          <a:p>
            <a:r>
              <a:rPr lang="ru-RU" dirty="0">
                <a:solidFill>
                  <a:schemeClr val="tx1"/>
                </a:solidFill>
              </a:rPr>
              <a:t>Российские молодые ученые создают прорывные технологии будущего</a:t>
            </a:r>
          </a:p>
          <a:p>
            <a:r>
              <a:rPr lang="ru-RU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https://www.1tv.ru/news/2025-12-28/529846-rossiyskie_molodye_uchenye_sozdayut_proryvnye_tehnologii_buduschego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 2025 году в СМИ представлено </a:t>
            </a:r>
            <a:r>
              <a:rPr lang="ru-RU" b="1" dirty="0">
                <a:solidFill>
                  <a:schemeClr val="tx1"/>
                </a:solidFill>
              </a:rPr>
              <a:t>5 выпусков ТВ-сюжетов </a:t>
            </a:r>
            <a:r>
              <a:rPr lang="ru-RU" dirty="0">
                <a:solidFill>
                  <a:schemeClr val="tx1"/>
                </a:solidFill>
              </a:rPr>
              <a:t>о наших работах</a:t>
            </a:r>
          </a:p>
          <a:p>
            <a:r>
              <a:rPr lang="ru-RU" dirty="0">
                <a:solidFill>
                  <a:schemeClr val="tx1"/>
                </a:solidFill>
              </a:rPr>
              <a:t>(канал «Санкт-Петербург», Россия-1, НТВ Санкт-Петербург, 1-й канал)</a:t>
            </a:r>
          </a:p>
          <a:p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b="1" dirty="0">
                <a:solidFill>
                  <a:schemeClr val="tx1"/>
                </a:solidFill>
              </a:rPr>
              <a:t>150 текстовых сообщений </a:t>
            </a:r>
            <a:r>
              <a:rPr lang="ru-RU" dirty="0">
                <a:solidFill>
                  <a:schemeClr val="tx1"/>
                </a:solidFill>
              </a:rPr>
              <a:t>(ТАСС, РБК, РАН, Коммерсант, </a:t>
            </a:r>
            <a:r>
              <a:rPr lang="en-US" dirty="0">
                <a:solidFill>
                  <a:schemeClr val="tx1"/>
                </a:solidFill>
              </a:rPr>
              <a:t>Mail.ru,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СПб-ведомости, </a:t>
            </a:r>
            <a:r>
              <a:rPr lang="en-US" dirty="0">
                <a:solidFill>
                  <a:schemeClr val="tx1"/>
                </a:solidFill>
              </a:rPr>
              <a:t>Cnews.ru, …  - </a:t>
            </a:r>
            <a:r>
              <a:rPr lang="ru-RU" b="1" dirty="0">
                <a:solidFill>
                  <a:schemeClr val="tx1"/>
                </a:solidFill>
              </a:rPr>
              <a:t>всего более 30 миллионов просмотров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Это самый топовый из научных сюжетов Санкт-Петербурга в 2025 г.!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Наибольшее число просмотров -  на сайтах РБК (</a:t>
            </a:r>
            <a:r>
              <a:rPr lang="en-US" dirty="0">
                <a:solidFill>
                  <a:schemeClr val="tx1"/>
                </a:solidFill>
              </a:rPr>
              <a:t>&gt;4 </a:t>
            </a:r>
            <a:r>
              <a:rPr lang="ru-RU" dirty="0">
                <a:solidFill>
                  <a:schemeClr val="tx1"/>
                </a:solidFill>
              </a:rPr>
              <a:t>млн, 3 повтора),</a:t>
            </a:r>
          </a:p>
          <a:p>
            <a:r>
              <a:rPr lang="en-US" dirty="0">
                <a:solidFill>
                  <a:schemeClr val="tx1"/>
                </a:solidFill>
              </a:rPr>
              <a:t>Rambler (&gt;3</a:t>
            </a:r>
            <a:r>
              <a:rPr lang="ru-RU" dirty="0">
                <a:solidFill>
                  <a:schemeClr val="tx1"/>
                </a:solidFill>
              </a:rPr>
              <a:t> млн, 2 повтора), </a:t>
            </a:r>
            <a:r>
              <a:rPr lang="en-US" dirty="0">
                <a:solidFill>
                  <a:schemeClr val="tx1"/>
                </a:solidFill>
              </a:rPr>
              <a:t>Mail.ru </a:t>
            </a:r>
            <a:r>
              <a:rPr lang="ru-RU" dirty="0">
                <a:solidFill>
                  <a:schemeClr val="tx1"/>
                </a:solidFill>
              </a:rPr>
              <a:t>- 3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ru-RU" dirty="0">
                <a:solidFill>
                  <a:schemeClr val="tx1"/>
                </a:solidFill>
              </a:rPr>
              <a:t>8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млн, </a:t>
            </a:r>
            <a:r>
              <a:rPr lang="en-US" dirty="0">
                <a:solidFill>
                  <a:schemeClr val="tx1"/>
                </a:solidFill>
              </a:rPr>
              <a:t>Kommersant.ru – 1.1 </a:t>
            </a:r>
            <a:r>
              <a:rPr lang="ru-RU" dirty="0">
                <a:solidFill>
                  <a:schemeClr val="tx1"/>
                </a:solidFill>
              </a:rPr>
              <a:t>млн </a:t>
            </a:r>
          </a:p>
        </p:txBody>
      </p:sp>
    </p:spTree>
    <p:extLst>
      <p:ext uri="{BB962C8B-B14F-4D97-AF65-F5344CB8AC3E}">
        <p14:creationId xmlns:p14="http://schemas.microsoft.com/office/powerpoint/2010/main" val="551604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16720</TotalTime>
  <Words>783</Words>
  <Application>Microsoft Office PowerPoint</Application>
  <PresentationFormat>Экран (4:3)</PresentationFormat>
  <Paragraphs>45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LibertinusSerif-Bold-Identity-H</vt:lpstr>
      <vt:lpstr>LibertinusSerif-Regular-Identity-H</vt:lpstr>
      <vt:lpstr>Times New Roman</vt:lpstr>
      <vt:lpstr>Тема Office</vt:lpstr>
      <vt:lpstr>КИБЕРНЕТИКА И НЕЙРОНАУКИ: математические модели мозга</vt:lpstr>
      <vt:lpstr>ЭЛЕКТРОЭНЦЕФАЛОГРАФИЯ</vt:lpstr>
      <vt:lpstr>Презентация PowerPoint</vt:lpstr>
      <vt:lpstr>В головном мозге человека  &gt;80 млрд. нейронов </vt:lpstr>
      <vt:lpstr> Human Connectome Project - Mapping  human brain  http://www.humanconnectomeproject.org  </vt:lpstr>
      <vt:lpstr>Волокна мозга (коннектом)</vt:lpstr>
      <vt:lpstr> СЕТЕВАЯ МОДЕЛЬ МОЗГА  Модель нейрона ФитцХью-Нагумо (ФХН):  </vt:lpstr>
      <vt:lpstr> СЕТЕВАЯ МОДЕЛЬ МОЗГА Синхронизация моделей ФитцХью-Нагумо:  </vt:lpstr>
      <vt:lpstr>Презентация PowerPoint</vt:lpstr>
      <vt:lpstr>II. Клеточная конструкция мозга, интегративная роль нейрона</vt:lpstr>
      <vt:lpstr>Презентация PowerPoint</vt:lpstr>
      <vt:lpstr> ИСТОЧНИКИ И ДОПОЛНИТЕЛЬНАЯ ЛИТЕРАТУРА 1. Нелинейные динамические модели нейронов: Обзор. А. С. Дмитричев и др. ИПФ РАН, 2018  https://andjournal.sgu.ru/ru/articles/nelineynye-dinamicheskie-modeli-neyronov-obzor 2. Математическое моделирование нейродинамических систем. Прокин И.С., Симонов А.Ю., Казанцев В.Б Учебное пособие. ННГУ, 2012, http://window.edu.ru/resource/465/79465   3. Моделируем электрическую активность нейронов     https://habr.com/ru/post/201220/  4. Human Brain Project https://www.humanbrainproject.eu/en/   </vt:lpstr>
      <vt:lpstr>ИСТОЧНИКИ И ДОПОЛНИТЕЛЬНАЯ ЛИТЕРАТУРА 5. Коннектом — полное описание структуры связей в нервной системе организма. https://intellect.icu/ konnektom-polnoe-opisanie-struktury-svyazej-8034  6. Cofré, R., Herzog, R., Mediano, P.A.M., (...), Perl, Y.S., Tagliazucchi, E. Whole-brain models to explore altered states of consciousness from the bottom up (Открытый доступ) 2020 Brain Sciences, 10(9),626, с. 1-29. 7. Rabinovich M. I. Varona P. Selverston A. I. Abarbanel. Dynamical principles in neuroscience (биб-ка СПбГУ).      Reviews of Modern Physics. 2006, V. 78,  1213-1265. 8. D.Nikitin, I. Omelchenko, A.Zakharova, M.Avetyan,      A.L. Fradkov, E. Scholl. Complex partial synchronization    patterns in networks of delay-coupled neurons. Philosophic     Trans. Royal Society A, 2019, A 377 (2153), 20180128.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Павленко ВБ</dc:creator>
  <cp:lastModifiedBy>Alexander Fradkov</cp:lastModifiedBy>
  <cp:revision>180</cp:revision>
  <cp:lastPrinted>1601-01-01T00:00:00Z</cp:lastPrinted>
  <dcterms:created xsi:type="dcterms:W3CDTF">1601-01-01T00:00:00Z</dcterms:created>
  <dcterms:modified xsi:type="dcterms:W3CDTF">2026-10-11T07:23:11Z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1033-8.1.0.3032</vt:lpwstr>
  </property>
  <property fmtid="{D5CDD505-2E9C-101B-9397-08002B2CF9AE}" pid="3" name="Version">
    <vt:r8>1</vt:r8>
  </property>
</Properties>
</file>