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11E5"/>
    <a:srgbClr val="FFFFFF"/>
    <a:srgbClr val="17B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336CC-F897-4461-939C-EE5FFF3ECB51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BAA4F-0947-44B9-A83F-E71812D36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333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04A02-719F-46CD-B584-8B13EE4F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F289EC-1807-45CD-AD99-A02DCF938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46712B-4C4A-4DA9-A36B-7D6D0389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FB88D-08ED-418F-9D4F-2C05E228C18D}" type="datetime1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A988FF-6C77-4325-B7A3-9E8750953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6F53D3-706C-45B3-A6BF-E1FD6BC97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306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EBDB6-FEF7-4050-BFD5-FEF59040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3091CA-9427-4903-91CC-1C862B4B0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BCB635-98C4-4196-8BCC-84B586F2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A01F4-DA10-40DE-B6F0-3E37F15E6D4A}" type="datetime1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D3B1E-D3D0-4928-B513-64AB651A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9A54F1-AB0A-4A9F-8686-86111A29E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40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DFC33-CBB9-45FB-88B2-59D80657E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BA2DFD-4AB8-4FD2-B65C-2A80007E5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62BC7C-461A-45E3-B84E-253E89399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CF58-1874-490A-A4C9-9511430A71F1}" type="datetime1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DAA52A-8B6C-48C1-8D50-DFF93C1FA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94D9AD-963A-4D66-8925-37852676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553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5AD15-9DEE-44DD-B3A8-D25A42612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4B6A66-C989-4DFC-8554-2428A9F08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E01335-F50E-4C2F-A196-44C8BDD0C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CB6E95-DEED-4BAA-B65C-16314D462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6E5CD-F676-41AE-B3DA-F4EEF3722DD4}" type="datetime1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8D1182-458F-45C1-B1A5-CCA0D2A01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7B32BE-9B83-41BE-A099-F1A39A821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64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50D28-8DF6-476E-8D4F-A1DF59C4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580F81-BD1A-4604-9F14-B0B2DA5FF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1CA444-682C-4F58-BCE8-CF068A87E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AAADFC-60C6-4471-822A-369C2E1825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F62155-4930-4782-8F20-F4DBE24CB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7C0D9E-4A16-427B-9362-3C0B9475B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E1BD-0142-4C1C-9A63-99E54B6B8695}" type="datetime1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A8FD4A2-4692-4C44-BC86-ACF2743C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0315DD-B437-4162-8924-4757E8354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65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FFF58-EC10-45B2-9F9D-5E4117CEC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30DCAE-BAD6-47D6-8585-2B59B6C8F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2CF-4288-454D-B66A-05118A872991}" type="datetime1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9A93DB-E6CD-4AED-A6F6-07133BCFE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41DE8A-5D9C-4F83-890A-B7A9E86F6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78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6B4F8C-ADE3-4635-A983-AC9522A38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5E740-B720-4B9B-B534-9C5FD731D569}" type="datetime1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130E9E-3369-47EE-8F3B-1143FB9E1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C1313E-F293-428A-BE43-E5CF334FA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755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214A9-970F-4F49-B6C1-BA873ACCD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E4D5AB-DF1C-40B9-BF2A-81B90EDA1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E8FAD9-73CF-4260-9461-EBE42F654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9BFEE1-C755-4189-AE4B-491BF3A8B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5A78F-142B-4647-81AC-90BD7D99A1E0}" type="datetime1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AE6AF5-1090-4E2D-B34A-59C3A5AC1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80966F-D446-48E9-8EEA-5603D77FC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89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7A9A94-FB36-423A-8684-14F50A5DD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A9AAD85-B55D-4AA0-9182-172AF3D597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DD0D19-807C-4A43-A7DA-D25D1C029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062EBB-9CF5-4E86-B1B5-80FB45095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ECA7-6F31-4CE3-A52F-C3469DD6C164}" type="datetime1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64430B-F014-4487-8994-1AE04C75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3AD474-C28A-4CD1-9E64-20C9DCC0C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12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F9E94-5211-4082-A849-F3BA1495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2D5D50-B57C-4037-A953-70C437ABE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894B8E-FBFD-4CFD-AC1A-8C71BA0FC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151AB-5603-4C80-AD5E-CDC45787607F}" type="datetime1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0090E3-AC4C-452B-B3A1-5E57CA890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52CB28-8689-41ED-86DC-E52B7B87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2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57D8FD-BB1E-42FD-84C2-18BD760307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6EE62D-B6FC-45CB-9813-000FBBFC6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E2D040-507E-420A-8EC2-A7F40BB13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6D603-C161-4250-ACB5-113FF090EE89}" type="datetime1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19F0D3-906A-4C3B-87A7-D29820495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6AEFAC-FF2D-48C1-A07B-3DF49F4D5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12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B540D-9E5E-4E2B-8F82-E40A78D8C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F0653F-C31D-4E5A-A30F-062EE7217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653372-C07C-40EB-BF43-538BF2FD01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FAB26-04C1-4913-A085-A8F1C9B7C313}" type="datetime1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60E2DD-C8CC-43C8-9436-EA016ED63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0D647C-CFFD-41F0-9372-91C7EC161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86017-997C-4C40-9759-5E60DE4C20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81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5D1D1-CB95-4CA0-B7DF-5B00801903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МАТЕМАТИЧЕСКОЕ МОДЕЛИРОВАНИЕ И СИНХРОНИЗАЦИЯ МАТЕМАТИЧЕСКИХ МОДЕЛЕЙ ДИНАМИКИ БИОЛОГИЧЕСКИХ НЕЙРОНОВ</a:t>
            </a:r>
            <a:b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979021-287E-4156-B64C-38F32EAE3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073201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Д.М. Семенов</a:t>
            </a:r>
          </a:p>
          <a:p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к.ф.-м.н., доцент кафедры «Теоретическая кибернетика»</a:t>
            </a:r>
          </a:p>
          <a:p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en-US" dirty="0">
                <a:solidFill>
                  <a:srgbClr val="FB11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semenovdm90@gmail.com</a:t>
            </a:r>
            <a:endParaRPr lang="ru-RU" dirty="0">
              <a:solidFill>
                <a:srgbClr val="FB11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04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3A66B8-0693-4C3A-A6A0-FB5AFA78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Нейронаука как междисциплинарная область знаний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F71B65-529D-44BC-98B1-25F170C21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1652"/>
            <a:ext cx="5257800" cy="29061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Нейронаука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это междисциплинарная область знаний, занимающаяся изучением процессов, протекающих в нервной системе. Сейчас в нейронауку, помимо биологии и медицины, включают целый ряд научных областей, к которым, в том числе, относится и математика.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EBF113-6E7D-4F43-BD66-8427CD11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z="1800" smtClean="0">
                <a:solidFill>
                  <a:srgbClr val="7030A0"/>
                </a:solidFill>
              </a:rPr>
              <a:t>2</a:t>
            </a:fld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29F40F-2057-4451-8451-44907C45C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70" y="2255760"/>
            <a:ext cx="3876675" cy="29146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78C9B3-6634-4B2D-9003-C3B2A3DC4BC4}"/>
              </a:ext>
            </a:extLst>
          </p:cNvPr>
          <p:cNvSpPr txBox="1"/>
          <p:nvPr/>
        </p:nvSpPr>
        <p:spPr>
          <a:xfrm>
            <a:off x="7625918" y="5366150"/>
            <a:ext cx="3067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Абстракция – головной мозг</a:t>
            </a:r>
          </a:p>
        </p:txBody>
      </p:sp>
    </p:spTree>
    <p:extLst>
      <p:ext uri="{BB962C8B-B14F-4D97-AF65-F5344CB8AC3E}">
        <p14:creationId xmlns:p14="http://schemas.microsoft.com/office/powerpoint/2010/main" val="416482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3A66B8-0693-4C3A-A6A0-FB5AFA78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Математические методы в нейронауке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F71B65-529D-44BC-98B1-25F170C21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4820" y="1562855"/>
            <a:ext cx="5788980" cy="40034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Применение </a:t>
            </a:r>
            <a:r>
              <a:rPr lang="ru-RU" sz="2000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математических методов</a:t>
            </a:r>
            <a:r>
              <a:rPr lang="ru-RU" sz="20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нейронауке дает множество преимуществ, одним из которых является возможность проведения различных исследований, не требующих инвазивного вмешательства в живой организм. Примерами таких исследований могут служить </a:t>
            </a:r>
            <a:r>
              <a:rPr lang="ru-RU" sz="2000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математическое моделирование</a:t>
            </a:r>
            <a:r>
              <a:rPr lang="ru-RU" sz="20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электрической активности отдельной нервной клетки (нейрона) или целого мозга, или исследование </a:t>
            </a:r>
            <a:r>
              <a:rPr lang="ru-RU" sz="2000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синхронизации</a:t>
            </a:r>
            <a:r>
              <a:rPr lang="ru-RU" sz="20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нейронов в мозге, которая играет ключевую роль в формировании различных функций нервной деятельности, а также связана с такими патологическими состояниями, как </a:t>
            </a:r>
            <a:r>
              <a:rPr lang="ru-RU" sz="2000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эпилепсия</a:t>
            </a:r>
            <a:r>
              <a:rPr lang="ru-RU" sz="20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EBF113-6E7D-4F43-BD66-8427CD11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z="1800" smtClean="0">
                <a:solidFill>
                  <a:srgbClr val="7030A0"/>
                </a:solidFill>
              </a:rPr>
              <a:t>3</a:t>
            </a:fld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29F40F-2057-4451-8451-44907C45C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660" y="2175414"/>
            <a:ext cx="5015846" cy="3089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2AC3D2-397C-4FF7-8975-73C0E0A137B5}"/>
              </a:ext>
            </a:extLst>
          </p:cNvPr>
          <p:cNvSpPr txBox="1"/>
          <p:nvPr/>
        </p:nvSpPr>
        <p:spPr>
          <a:xfrm>
            <a:off x="838200" y="5330639"/>
            <a:ext cx="4124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Синхронизация потенциалов действия</a:t>
            </a:r>
          </a:p>
          <a:p>
            <a:pPr algn="ctr"/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модели ФитцХью-Нагумо</a:t>
            </a:r>
          </a:p>
        </p:txBody>
      </p:sp>
    </p:spTree>
    <p:extLst>
      <p:ext uri="{BB962C8B-B14F-4D97-AF65-F5344CB8AC3E}">
        <p14:creationId xmlns:p14="http://schemas.microsoft.com/office/powerpoint/2010/main" val="2406759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3A66B8-0693-4C3A-A6A0-FB5AFA78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Известные модели биологических нейронов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F71B65-529D-44BC-98B1-25F170C21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903" y="1895705"/>
            <a:ext cx="3291348" cy="26467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Непрерывные модели:</a:t>
            </a:r>
          </a:p>
          <a:p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Ходжкина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-Хаксли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;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ФитцХью-Нагумо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;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«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Integrate-and-Fire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»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;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Хиндмарша-Роуза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;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Моррис-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Лекара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…</a:t>
            </a:r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EBF113-6E7D-4F43-BD66-8427CD11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z="1800" smtClean="0">
                <a:solidFill>
                  <a:srgbClr val="7030A0"/>
                </a:solidFill>
              </a:rPr>
              <a:t>4</a:t>
            </a:fld>
            <a:endParaRPr lang="ru-RU" sz="1800" dirty="0">
              <a:solidFill>
                <a:srgbClr val="7030A0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4DFC655F-5041-4565-A2F1-4A55484568FB}"/>
              </a:ext>
            </a:extLst>
          </p:cNvPr>
          <p:cNvSpPr txBox="1">
            <a:spLocks/>
          </p:cNvSpPr>
          <p:nvPr/>
        </p:nvSpPr>
        <p:spPr>
          <a:xfrm>
            <a:off x="7182465" y="1895705"/>
            <a:ext cx="3743632" cy="26467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solidFill>
                  <a:srgbClr val="FB11E5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Дискретные модели:</a:t>
            </a:r>
          </a:p>
          <a:p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Рулькова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;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Киалво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;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Дискретная модель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Ижикевича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</a:rPr>
              <a:t>…</a:t>
            </a:r>
          </a:p>
          <a:p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0AFF19-E846-488C-9887-AF8700DDD727}"/>
              </a:ext>
            </a:extLst>
          </p:cNvPr>
          <p:cNvSpPr txBox="1"/>
          <p:nvPr/>
        </p:nvSpPr>
        <p:spPr>
          <a:xfrm>
            <a:off x="693805" y="5061584"/>
            <a:ext cx="10804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Подробное описание моделей можно найти в статье:</a:t>
            </a:r>
            <a:b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Дмитричев А.С., Касаткин Д.В., </a:t>
            </a:r>
            <a:r>
              <a:rPr lang="ru-RU" sz="1800" i="1" dirty="0" err="1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Клиньшов</a:t>
            </a:r>
            <a:r>
              <a:rPr lang="ru-RU" sz="1800" i="1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В.В. и др. Нелинейные динамические модели нейронов: Обзор. // Известия высших учебных заведений. Прикладная нелинейная динамика, 26(4), 5-58.</a:t>
            </a:r>
            <a:endParaRPr lang="ru-RU" sz="1800" i="1" dirty="0">
              <a:solidFill>
                <a:srgbClr val="FB11E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636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689AF-90CD-4401-A864-D204A20AB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Задание 1. Реферирование научных статей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8EF90-4C40-468C-9C8E-55C6696C2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050"/>
            <a:ext cx="10515600" cy="4351338"/>
          </a:xfrm>
        </p:spPr>
        <p:txBody>
          <a:bodyPr/>
          <a:lstStyle/>
          <a:p>
            <a:pPr>
              <a:buClr>
                <a:srgbClr val="7030A0"/>
              </a:buClr>
            </a:pP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Получить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от научного руководителя статью для реферирования по интересующей научной тематике.</a:t>
            </a:r>
          </a:p>
          <a:p>
            <a:pPr>
              <a:buClr>
                <a:srgbClr val="7030A0"/>
              </a:buClr>
            </a:pP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Прочитать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dirty="0">
                <a:solidFill>
                  <a:srgbClr val="FB11E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ыполнить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перевод полученной статьи на русский язык.</a:t>
            </a:r>
          </a:p>
          <a:p>
            <a:pPr>
              <a:buClr>
                <a:srgbClr val="7030A0"/>
              </a:buClr>
            </a:pP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презентацию, содержащую краткую информацию о прочитанной работе и </a:t>
            </a:r>
            <a:r>
              <a:rPr lang="ru-RU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её выводах.</a:t>
            </a:r>
            <a:endParaRPr lang="ru-RU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7030A0"/>
              </a:buClr>
            </a:pP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A042C9-8FB5-43F9-907A-CC141B20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z="1800" smtClean="0">
                <a:solidFill>
                  <a:srgbClr val="7030A0"/>
                </a:solidFill>
              </a:rPr>
              <a:t>5</a:t>
            </a:fld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417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689AF-90CD-4401-A864-D204A20AB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</a:rPr>
              <a:t>Задание </a:t>
            </a:r>
            <a:r>
              <a:rPr lang="en-US" dirty="0">
                <a:solidFill>
                  <a:srgbClr val="7030A0"/>
                </a:solidFill>
              </a:rPr>
              <a:t>2</a:t>
            </a:r>
            <a:r>
              <a:rPr lang="ru-RU" dirty="0">
                <a:solidFill>
                  <a:srgbClr val="7030A0"/>
                </a:solidFill>
              </a:rPr>
              <a:t>. Математическое моделирование динамики биологического нейрона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8EF90-4C40-468C-9C8E-55C6696C2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050"/>
            <a:ext cx="10515600" cy="4351338"/>
          </a:xfrm>
        </p:spPr>
        <p:txBody>
          <a:bodyPr/>
          <a:lstStyle/>
          <a:p>
            <a:pPr>
              <a:buClr>
                <a:srgbClr val="7030A0"/>
              </a:buClr>
            </a:pP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Выбрать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математическую модель биологического нейрона из статьи.</a:t>
            </a:r>
          </a:p>
          <a:p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</a:t>
            </a: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численное моделировани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выбранной модели при различных значениях параметров (для этой цели можно использовать среду </a:t>
            </a:r>
            <a:r>
              <a:rPr lang="en-US" dirty="0" err="1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SciLab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язык программирования, направленный на научные вычисления: </a:t>
            </a:r>
            <a:r>
              <a:rPr lang="en-US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Python</a:t>
            </a: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Julia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7030A0"/>
              </a:buClr>
            </a:pP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 отчет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 проделанной работе с результатами моделирования (при подготовке отчета желательно использовать систему компьютерной верстки документов </a:t>
            </a:r>
            <a:r>
              <a:rPr lang="en-US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LaTeX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A042C9-8FB5-43F9-907A-CC141B20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z="1800" smtClean="0">
                <a:solidFill>
                  <a:srgbClr val="7030A0"/>
                </a:solidFill>
              </a:rPr>
              <a:t>6</a:t>
            </a:fld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661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689AF-90CD-4401-A864-D204A20AB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</a:rPr>
              <a:t>Задание </a:t>
            </a:r>
            <a:r>
              <a:rPr lang="en-US" dirty="0">
                <a:solidFill>
                  <a:srgbClr val="7030A0"/>
                </a:solidFill>
              </a:rPr>
              <a:t>3</a:t>
            </a:r>
            <a:r>
              <a:rPr lang="ru-RU" dirty="0">
                <a:solidFill>
                  <a:srgbClr val="7030A0"/>
                </a:solidFill>
              </a:rPr>
              <a:t>. Синхронизация математических моделей динамики биологических нейронов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8EF90-4C40-468C-9C8E-55C6696C2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050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7030A0"/>
              </a:buClr>
            </a:pP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Выбрать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математическую модель биологического нейрона из статьи.</a:t>
            </a:r>
          </a:p>
          <a:p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построить сеть из двух нейронов, описываемых выбранной моделью;</a:t>
            </a:r>
            <a:endParaRPr lang="en-US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подобрать подходящий </a:t>
            </a: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позволяющий оценить степень синхронизации нейронов в сети между собой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</a:t>
            </a: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численное моделировани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выбранной модели при различных значениях параметров (для этой цели можно использовать среду </a:t>
            </a:r>
            <a:r>
              <a:rPr lang="en-US" dirty="0" err="1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SciLab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язык программирования, направленный на научные вычисления: </a:t>
            </a:r>
            <a:r>
              <a:rPr lang="en-US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Python</a:t>
            </a: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Julia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7030A0"/>
              </a:buClr>
            </a:pPr>
            <a:r>
              <a:rPr lang="ru-RU" dirty="0">
                <a:solidFill>
                  <a:srgbClr val="FB11E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подготовить отчет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 проделанной работе с результатами моделирования (при подготовке отчета желательно использовать систему компьютерной верстки документов </a:t>
            </a:r>
            <a:r>
              <a:rPr lang="en-US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LaTeX</a:t>
            </a:r>
            <a:r>
              <a:rPr lang="ru-RU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A042C9-8FB5-43F9-907A-CC141B20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z="1800" smtClean="0">
                <a:solidFill>
                  <a:srgbClr val="7030A0"/>
                </a:solidFill>
              </a:rPr>
              <a:t>7</a:t>
            </a:fld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076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689AF-90CD-4401-A864-D204A20AB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Рекомендуемая 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8EF90-4C40-468C-9C8E-55C6696C2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881998"/>
          </a:xfrm>
        </p:spPr>
        <p:txBody>
          <a:bodyPr>
            <a:normAutofit lnSpcReduction="10000"/>
          </a:bodyPr>
          <a:lstStyle/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ru-RU" dirty="0">
                <a:solidFill>
                  <a:srgbClr val="FB11E5"/>
                </a:solidFill>
              </a:rPr>
              <a:t>Дмитричев А.С., Касаткин Д.В., </a:t>
            </a:r>
            <a:r>
              <a:rPr lang="ru-RU" dirty="0" err="1">
                <a:solidFill>
                  <a:srgbClr val="FB11E5"/>
                </a:solidFill>
              </a:rPr>
              <a:t>Клиньшов</a:t>
            </a:r>
            <a:r>
              <a:rPr lang="ru-RU" dirty="0">
                <a:solidFill>
                  <a:srgbClr val="FB11E5"/>
                </a:solidFill>
              </a:rPr>
              <a:t> В.В. и др.</a:t>
            </a:r>
            <a:r>
              <a:rPr lang="ru-RU" dirty="0">
                <a:solidFill>
                  <a:srgbClr val="7030A0"/>
                </a:solidFill>
              </a:rPr>
              <a:t> Нелинейные динамические модели нейронов: Обзор. // Известия высших учебных заведений. Прикладная нелинейная динамика, 26(4), 5-58.</a:t>
            </a: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ru-RU" dirty="0">
                <a:solidFill>
                  <a:srgbClr val="FB11E5"/>
                </a:solidFill>
              </a:rPr>
              <a:t>Семенов Д. М. </a:t>
            </a:r>
            <a:r>
              <a:rPr lang="ru-RU" dirty="0">
                <a:solidFill>
                  <a:srgbClr val="7030A0"/>
                </a:solidFill>
              </a:rPr>
              <a:t>Управление синхронизацией двух связанных неидентичных систем </a:t>
            </a:r>
            <a:r>
              <a:rPr lang="ru-RU" dirty="0" err="1">
                <a:solidFill>
                  <a:srgbClr val="7030A0"/>
                </a:solidFill>
              </a:rPr>
              <a:t>Хиндмарш</a:t>
            </a:r>
            <a:r>
              <a:rPr lang="ru-RU" dirty="0">
                <a:solidFill>
                  <a:srgbClr val="7030A0"/>
                </a:solidFill>
              </a:rPr>
              <a:t>-Роуз. // Управление большими системами. – 2018. – № 75. – C. 30–49.</a:t>
            </a: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dirty="0">
                <a:solidFill>
                  <a:srgbClr val="FB11E5"/>
                </a:solidFill>
              </a:rPr>
              <a:t>Gerstner, </a:t>
            </a:r>
            <a:r>
              <a:rPr lang="en-US" dirty="0" err="1">
                <a:solidFill>
                  <a:srgbClr val="FB11E5"/>
                </a:solidFill>
              </a:rPr>
              <a:t>Wulfram</a:t>
            </a:r>
            <a:r>
              <a:rPr lang="en-US" dirty="0">
                <a:solidFill>
                  <a:srgbClr val="FB11E5"/>
                </a:solidFill>
              </a:rPr>
              <a:t>, and Werner M. Kistler. </a:t>
            </a:r>
            <a:r>
              <a:rPr lang="en-US" dirty="0">
                <a:solidFill>
                  <a:srgbClr val="7030A0"/>
                </a:solidFill>
              </a:rPr>
              <a:t>Spiking neuron models: Single neurons, populations, plasticity. Cambridge university press, 2002.</a:t>
            </a:r>
            <a:endParaRPr lang="ru-RU" dirty="0">
              <a:solidFill>
                <a:srgbClr val="7030A0"/>
              </a:solidFill>
            </a:endParaRPr>
          </a:p>
          <a:p>
            <a:pPr marL="514350" indent="-514350">
              <a:buClr>
                <a:srgbClr val="7030A0"/>
              </a:buClr>
              <a:buFont typeface="+mj-lt"/>
              <a:buAutoNum type="arabicPeriod"/>
            </a:pPr>
            <a:r>
              <a:rPr lang="en-US" dirty="0">
                <a:solidFill>
                  <a:srgbClr val="FB11E5"/>
                </a:solidFill>
              </a:rPr>
              <a:t>Izhikevich, Eugene M. </a:t>
            </a:r>
            <a:r>
              <a:rPr lang="en-US" dirty="0">
                <a:solidFill>
                  <a:srgbClr val="7030A0"/>
                </a:solidFill>
              </a:rPr>
              <a:t>Dynamical systems in neuroscience. MIT press, 2007.</a:t>
            </a:r>
            <a:endParaRPr lang="ru-RU" dirty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A042C9-8FB5-43F9-907A-CC141B20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z="1800" smtClean="0">
                <a:solidFill>
                  <a:srgbClr val="7030A0"/>
                </a:solidFill>
              </a:rPr>
              <a:t>8</a:t>
            </a:fld>
            <a:endParaRPr lang="ru-RU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877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A042C9-8FB5-43F9-907A-CC141B20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86017-997C-4C40-9759-5E60DE4C2057}" type="slidenum">
              <a:rPr lang="ru-RU" smtClean="0">
                <a:solidFill>
                  <a:srgbClr val="FFFFFF"/>
                </a:solidFill>
              </a:rPr>
              <a:t>9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40B6C0D-D647-49F5-9B90-5802DD337BBC}"/>
              </a:ext>
            </a:extLst>
          </p:cNvPr>
          <p:cNvSpPr txBox="1">
            <a:spLocks/>
          </p:cNvSpPr>
          <p:nvPr/>
        </p:nvSpPr>
        <p:spPr>
          <a:xfrm>
            <a:off x="1524000" y="15948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7DAD5316-1444-4BFE-A1AD-D8165ADAD7CB}"/>
              </a:ext>
            </a:extLst>
          </p:cNvPr>
          <p:cNvSpPr txBox="1">
            <a:spLocks/>
          </p:cNvSpPr>
          <p:nvPr/>
        </p:nvSpPr>
        <p:spPr>
          <a:xfrm>
            <a:off x="1524000" y="4632786"/>
            <a:ext cx="9144000" cy="10732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Д.М. Семенов</a:t>
            </a:r>
          </a:p>
          <a:p>
            <a:r>
              <a:rPr lang="ru-RU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к.ф.-м.н., доцент кафедры «Теоретическая кибернетика»</a:t>
            </a:r>
          </a:p>
          <a:p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en-US" dirty="0">
                <a:solidFill>
                  <a:srgbClr val="FB11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semenovdm90@gmail.com</a:t>
            </a:r>
            <a:endParaRPr lang="ru-RU" dirty="0">
              <a:solidFill>
                <a:srgbClr val="FB11E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0893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600</Words>
  <Application>Microsoft Office PowerPoint</Application>
  <PresentationFormat>Широкоэкранный</PresentationFormat>
  <Paragraphs>54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МАТЕМАТИЧЕСКОЕ МОДЕЛИРОВАНИЕ И СИНХРОНИЗАЦИЯ МАТЕМАТИЧЕСКИХ МОДЕЛЕЙ ДИНАМИКИ БИОЛОГИЧЕСКИХ НЕЙРОНОВ </vt:lpstr>
      <vt:lpstr>Нейронаука как междисциплинарная область знаний</vt:lpstr>
      <vt:lpstr>Математические методы в нейронауке</vt:lpstr>
      <vt:lpstr>Известные модели биологических нейронов</vt:lpstr>
      <vt:lpstr>Задание 1. Реферирование научных статей</vt:lpstr>
      <vt:lpstr>Задание 2. Математическое моделирование динамики биологического нейрона</vt:lpstr>
      <vt:lpstr>Задание 3. Синхронизация математических моделей динамики биологических нейронов</vt:lpstr>
      <vt:lpstr>Рекомендуемая литература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МАТЕМАТИЧЕСКОЕ МОДЕЛИРОВАНИЕ И СИНХРОНИЗАЦИЯ МАТЕМАТИЧЕСКИХ МОДЕЛЕЙ ДИНАМИКИ БИОЛОГИЧЕСКИХ НЕЙРОНОВ </dc:title>
  <dc:creator>Danila Semenov</dc:creator>
  <cp:lastModifiedBy>Danila Semenov</cp:lastModifiedBy>
  <cp:revision>11</cp:revision>
  <dcterms:created xsi:type="dcterms:W3CDTF">2025-10-23T14:54:37Z</dcterms:created>
  <dcterms:modified xsi:type="dcterms:W3CDTF">2026-09-17T04:57:19Z</dcterms:modified>
</cp:coreProperties>
</file>